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0" r:id="rId5"/>
    <p:sldMasterId id="2147483781" r:id="rId6"/>
    <p:sldMasterId id="2147483782" r:id="rId7"/>
    <p:sldMasterId id="214748378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Lst>
  <p:sldSz cy="13716000" cx="24377650"/>
  <p:notesSz cx="6858000" cy="9144000"/>
  <p:embeddedFontLst>
    <p:embeddedFont>
      <p:font typeface="Roboto Thin"/>
      <p:regular r:id="rId74"/>
      <p:bold r:id="rId75"/>
      <p:italic r:id="rId76"/>
      <p:boldItalic r:id="rId77"/>
    </p:embeddedFont>
    <p:embeddedFont>
      <p:font typeface="Roboto Black"/>
      <p:bold r:id="rId78"/>
      <p:boldItalic r:id="rId79"/>
    </p:embeddedFont>
    <p:embeddedFont>
      <p:font typeface="Roboto Medium"/>
      <p:regular r:id="rId80"/>
      <p:bold r:id="rId81"/>
      <p:italic r:id="rId82"/>
      <p:boldItalic r:id="rId83"/>
    </p:embeddedFont>
    <p:embeddedFont>
      <p:font typeface="Roboto"/>
      <p:regular r:id="rId84"/>
      <p:bold r:id="rId85"/>
      <p:italic r:id="rId86"/>
      <p:boldItalic r:id="rId87"/>
    </p:embeddedFont>
    <p:embeddedFont>
      <p:font typeface="Amatic SC"/>
      <p:regular r:id="rId88"/>
      <p:bold r:id="rId89"/>
    </p:embeddedFont>
    <p:embeddedFont>
      <p:font typeface="Inconsolata"/>
      <p:regular r:id="rId90"/>
      <p:bold r:id="rId91"/>
    </p:embeddedFont>
    <p:embeddedFont>
      <p:font typeface="Poppins"/>
      <p:regular r:id="rId92"/>
      <p:bold r:id="rId93"/>
      <p:italic r:id="rId94"/>
      <p:boldItalic r:id="rId95"/>
    </p:embeddedFont>
    <p:embeddedFont>
      <p:font typeface="Lato Light"/>
      <p:regular r:id="rId96"/>
      <p:bold r:id="rId97"/>
      <p:italic r:id="rId98"/>
      <p:boldItalic r:id="rId99"/>
    </p:embeddedFont>
    <p:embeddedFont>
      <p:font typeface="Poppins Medium"/>
      <p:regular r:id="rId100"/>
      <p:bold r:id="rId101"/>
      <p:italic r:id="rId102"/>
      <p:boldItalic r:id="rId103"/>
    </p:embeddedFont>
    <p:embeddedFont>
      <p:font typeface="Roboto Light"/>
      <p:regular r:id="rId104"/>
      <p:bold r:id="rId105"/>
      <p:italic r:id="rId106"/>
      <p:boldItalic r:id="rId107"/>
    </p:embeddedFont>
    <p:embeddedFont>
      <p:font typeface="Helvetica Neue"/>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571AE0-D20F-4020-8440-2F3C7B43E1ED}">
  <a:tblStyle styleId="{E8571AE0-D20F-4020-8440-2F3C7B43E1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RobotoLight-boldItalic.fntdata"/><Relationship Id="rId106" Type="http://schemas.openxmlformats.org/officeDocument/2006/relationships/font" Target="fonts/RobotoLight-italic.fntdata"/><Relationship Id="rId105" Type="http://schemas.openxmlformats.org/officeDocument/2006/relationships/font" Target="fonts/RobotoLight-bold.fntdata"/><Relationship Id="rId104" Type="http://schemas.openxmlformats.org/officeDocument/2006/relationships/font" Target="fonts/RobotoLight-regular.fntdata"/><Relationship Id="rId109" Type="http://schemas.openxmlformats.org/officeDocument/2006/relationships/font" Target="fonts/HelveticaNeue-bold.fntdata"/><Relationship Id="rId108" Type="http://schemas.openxmlformats.org/officeDocument/2006/relationships/font" Target="fonts/HelveticaNeue-regular.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PoppinsMedium-boldItalic.fntdata"/><Relationship Id="rId102" Type="http://schemas.openxmlformats.org/officeDocument/2006/relationships/font" Target="fonts/PoppinsMedium-italic.fntdata"/><Relationship Id="rId101" Type="http://schemas.openxmlformats.org/officeDocument/2006/relationships/font" Target="fonts/PoppinsMedium-bold.fntdata"/><Relationship Id="rId100" Type="http://schemas.openxmlformats.org/officeDocument/2006/relationships/font" Target="fonts/PoppinsMedium-regular.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Poppins-boldItalic.fntdata"/><Relationship Id="rId94" Type="http://schemas.openxmlformats.org/officeDocument/2006/relationships/font" Target="fonts/Poppins-italic.fntdata"/><Relationship Id="rId97" Type="http://schemas.openxmlformats.org/officeDocument/2006/relationships/font" Target="fonts/LatoLight-bold.fntdata"/><Relationship Id="rId96" Type="http://schemas.openxmlformats.org/officeDocument/2006/relationships/font" Target="fonts/LatoLight-regular.fntdata"/><Relationship Id="rId11" Type="http://schemas.openxmlformats.org/officeDocument/2006/relationships/slide" Target="slides/slide2.xml"/><Relationship Id="rId99" Type="http://schemas.openxmlformats.org/officeDocument/2006/relationships/font" Target="fonts/LatoLight-boldItalic.fntdata"/><Relationship Id="rId10" Type="http://schemas.openxmlformats.org/officeDocument/2006/relationships/slide" Target="slides/slide1.xml"/><Relationship Id="rId98" Type="http://schemas.openxmlformats.org/officeDocument/2006/relationships/font" Target="fonts/LatoLight-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Inconsolata-bold.fntdata"/><Relationship Id="rId90" Type="http://schemas.openxmlformats.org/officeDocument/2006/relationships/font" Target="fonts/Inconsolata-regular.fntdata"/><Relationship Id="rId93" Type="http://schemas.openxmlformats.org/officeDocument/2006/relationships/font" Target="fonts/Poppins-bold.fntdata"/><Relationship Id="rId92" Type="http://schemas.openxmlformats.org/officeDocument/2006/relationships/font" Target="fonts/Poppins-regular.fntdata"/><Relationship Id="rId15" Type="http://schemas.openxmlformats.org/officeDocument/2006/relationships/slide" Target="slides/slide6.xml"/><Relationship Id="rId110" Type="http://schemas.openxmlformats.org/officeDocument/2006/relationships/font" Target="fonts/HelveticaNeue-italic.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111" Type="http://schemas.openxmlformats.org/officeDocument/2006/relationships/font" Target="fonts/HelveticaNeue-boldItalic.fntdata"/><Relationship Id="rId84" Type="http://schemas.openxmlformats.org/officeDocument/2006/relationships/font" Target="fonts/Roboto-regular.fntdata"/><Relationship Id="rId83" Type="http://schemas.openxmlformats.org/officeDocument/2006/relationships/font" Target="fonts/RobotoMedium-boldItalic.fntdata"/><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AmaticSC-regular.fntdata"/><Relationship Id="rId87" Type="http://schemas.openxmlformats.org/officeDocument/2006/relationships/font" Target="fonts/Roboto-boldItalic.fntdata"/><Relationship Id="rId89" Type="http://schemas.openxmlformats.org/officeDocument/2006/relationships/font" Target="fonts/AmaticSC-bold.fntdata"/><Relationship Id="rId80" Type="http://schemas.openxmlformats.org/officeDocument/2006/relationships/font" Target="fonts/RobotoMedium-regular.fntdata"/><Relationship Id="rId82" Type="http://schemas.openxmlformats.org/officeDocument/2006/relationships/font" Target="fonts/RobotoMedium-italic.fntdata"/><Relationship Id="rId81" Type="http://schemas.openxmlformats.org/officeDocument/2006/relationships/font" Target="fonts/RobotoMedium-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font" Target="fonts/RobotoThin-bold.fntdata"/><Relationship Id="rId74" Type="http://schemas.openxmlformats.org/officeDocument/2006/relationships/font" Target="fonts/RobotoThin-regular.fntdata"/><Relationship Id="rId77" Type="http://schemas.openxmlformats.org/officeDocument/2006/relationships/font" Target="fonts/RobotoThin-boldItalic.fntdata"/><Relationship Id="rId76" Type="http://schemas.openxmlformats.org/officeDocument/2006/relationships/font" Target="fonts/RobotoThin-italic.fntdata"/><Relationship Id="rId79" Type="http://schemas.openxmlformats.org/officeDocument/2006/relationships/font" Target="fonts/RobotoBlack-boldItalic.fntdata"/><Relationship Id="rId78" Type="http://schemas.openxmlformats.org/officeDocument/2006/relationships/font" Target="fonts/RobotoBlack-bold.fntdata"/><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ae86e0edd4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ae86e0edd4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chemeClr val="dk1"/>
              </a:buClr>
              <a:buSzPts val="2100"/>
              <a:buAutoNum type="arabicParenR"/>
            </a:pPr>
            <a:r>
              <a:rPr lang="en-US" sz="2100">
                <a:latin typeface="Arial"/>
                <a:ea typeface="Arial"/>
                <a:cs typeface="Arial"/>
                <a:sym typeface="Arial"/>
              </a:rPr>
              <a:t>In figure 1 we show our team running Nikto on Target 2 in order to enumerate the webpage and identify directories</a:t>
            </a:r>
            <a:endParaRPr sz="2100">
              <a:latin typeface="Arial"/>
              <a:ea typeface="Arial"/>
              <a:cs typeface="Arial"/>
              <a:sym typeface="Arial"/>
            </a:endParaRPr>
          </a:p>
          <a:p>
            <a:pPr indent="-361950" lvl="0" marL="457200" rtl="0" algn="l">
              <a:lnSpc>
                <a:spcPct val="115000"/>
              </a:lnSpc>
              <a:spcBef>
                <a:spcPts val="0"/>
              </a:spcBef>
              <a:spcAft>
                <a:spcPts val="0"/>
              </a:spcAft>
              <a:buClr>
                <a:schemeClr val="dk1"/>
              </a:buClr>
              <a:buSzPts val="2100"/>
              <a:buAutoNum type="arabicParenR"/>
            </a:pPr>
            <a:r>
              <a:rPr lang="en-US" sz="2100">
                <a:latin typeface="Arial"/>
                <a:ea typeface="Arial"/>
                <a:cs typeface="Arial"/>
                <a:sym typeface="Arial"/>
              </a:rPr>
              <a:t>In figure 2 we show our team running Nmap in order to show open ports and services </a:t>
            </a:r>
            <a:endParaRPr sz="3400"/>
          </a:p>
        </p:txBody>
      </p:sp>
      <p:sp>
        <p:nvSpPr>
          <p:cNvPr id="2421" name="Google Shape;2421;gae86e0edd4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800">
                <a:latin typeface="Arial"/>
                <a:ea typeface="Arial"/>
                <a:cs typeface="Arial"/>
                <a:sym typeface="Arial"/>
              </a:rPr>
              <a:t>The first exploit was easily creating an SSH using Michael’s account because of weak password policies. </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0"/>
              </a:spcBef>
              <a:spcAft>
                <a:spcPts val="0"/>
              </a:spcAft>
              <a:buNone/>
            </a:pPr>
            <a:r>
              <a:rPr lang="en-US" sz="1800">
                <a:latin typeface="Arial"/>
                <a:ea typeface="Arial"/>
                <a:cs typeface="Arial"/>
                <a:sym typeface="Arial"/>
              </a:rPr>
              <a:t>This was done via port 22 using the SSH command. </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0"/>
              </a:spcBef>
              <a:spcAft>
                <a:spcPts val="0"/>
              </a:spcAft>
              <a:buNone/>
            </a:pPr>
            <a:r>
              <a:rPr lang="en-US" sz="1800">
                <a:latin typeface="Arial"/>
                <a:ea typeface="Arial"/>
                <a:cs typeface="Arial"/>
                <a:sym typeface="Arial"/>
              </a:rPr>
              <a:t>Again, there were weak password policies and therefore we easily guessed Michael’s password and gained access to his account. </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0"/>
              </a:spcBef>
              <a:spcAft>
                <a:spcPts val="0"/>
              </a:spcAft>
              <a:buNone/>
            </a:pPr>
            <a:r>
              <a:rPr lang="en-US" sz="1800">
                <a:latin typeface="Arial"/>
                <a:ea typeface="Arial"/>
                <a:cs typeface="Arial"/>
                <a:sym typeface="Arial"/>
              </a:rPr>
              <a:t>The command we used was ssh michael@[the target 1 IP]</a:t>
            </a:r>
            <a:endParaRPr sz="3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exploit was WordPress enumeration.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used nmap and wpscan to enumerate users and vulnerable plugins from the wordpress website.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have a screenshot of the command we ran.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ae9950cfac_8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ae9950cfac_8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here we have the results of our wpscan. As you can see, wpscan is used to scan for vulnerabilities, security issues, and plugins used on WordPress.</a:t>
            </a:r>
            <a:endParaRPr/>
          </a:p>
        </p:txBody>
      </p:sp>
      <p:sp>
        <p:nvSpPr>
          <p:cNvPr id="2457" name="Google Shape;2457;gae9950cfac_8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700">
                <a:latin typeface="Arial"/>
                <a:ea typeface="Arial"/>
                <a:cs typeface="Arial"/>
                <a:sym typeface="Arial"/>
              </a:rPr>
              <a:t>The next exploit was MySql.</a:t>
            </a:r>
            <a:endParaRPr sz="1700">
              <a:latin typeface="Arial"/>
              <a:ea typeface="Arial"/>
              <a:cs typeface="Arial"/>
              <a:sym typeface="Arial"/>
            </a:endParaRPr>
          </a:p>
          <a:p>
            <a:pPr indent="0" lvl="0" marL="0" rtl="0" algn="l">
              <a:lnSpc>
                <a:spcPct val="115000"/>
              </a:lnSpc>
              <a:spcBef>
                <a:spcPts val="0"/>
              </a:spcBef>
              <a:spcAft>
                <a:spcPts val="0"/>
              </a:spcAft>
              <a:buNone/>
            </a:pPr>
            <a:r>
              <a:rPr lang="en-US" sz="1700">
                <a:latin typeface="Arial"/>
                <a:ea typeface="Arial"/>
                <a:cs typeface="Arial"/>
                <a:sym typeface="Arial"/>
              </a:rPr>
              <a:t>In order to get password hashes for Steven’s account, we gained access to MySQL using the shell we created with Michael’s account (as shown in the top screenshot)</a:t>
            </a:r>
            <a:endParaRPr sz="1700">
              <a:latin typeface="Arial"/>
              <a:ea typeface="Arial"/>
              <a:cs typeface="Arial"/>
              <a:sym typeface="Arial"/>
            </a:endParaRPr>
          </a:p>
          <a:p>
            <a:pPr indent="0" lvl="0" marL="0" rtl="0" algn="l">
              <a:lnSpc>
                <a:spcPct val="115000"/>
              </a:lnSpc>
              <a:spcBef>
                <a:spcPts val="0"/>
              </a:spcBef>
              <a:spcAft>
                <a:spcPts val="0"/>
              </a:spcAft>
              <a:buNone/>
            </a:pPr>
            <a:r>
              <a:rPr lang="en-US" sz="1700">
                <a:latin typeface="Arial"/>
                <a:ea typeface="Arial"/>
                <a:cs typeface="Arial"/>
                <a:sym typeface="Arial"/>
              </a:rPr>
              <a:t>There, we found users and their respective password hashes within the wp_users table (as shown in the bottom screenshot)</a:t>
            </a:r>
            <a:endParaRPr sz="3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gae9950cfac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4" name="Google Shape;2474;gae9950cfac_8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last exploit was to gain root access. </a:t>
            </a:r>
            <a:endParaRPr/>
          </a:p>
          <a:p>
            <a:pPr indent="0" lvl="0" marL="0" rtl="0" algn="l">
              <a:spcBef>
                <a:spcPts val="0"/>
              </a:spcBef>
              <a:spcAft>
                <a:spcPts val="0"/>
              </a:spcAft>
              <a:buNone/>
            </a:pPr>
            <a:r>
              <a:rPr lang="en-US"/>
              <a:t>While still logged into MySQL on Michael’s account, we found another user and his password hash. We saved that hash and ran it with John the Ripper, giving us his password. From there, we created a shell with Steven’s account and used a simple python script to gain root access as you can see in our screenshot. </a:t>
            </a:r>
            <a:endParaRPr/>
          </a:p>
        </p:txBody>
      </p:sp>
      <p:sp>
        <p:nvSpPr>
          <p:cNvPr id="2475" name="Google Shape;2475;gae9950cfac_8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first alert we tried to get around was our Excessive HTTP Errors which was a http.response.status_code metric with a threshold of 400 for the last 5 min. Using Gobuster </a:t>
            </a:r>
            <a:r>
              <a:rPr lang="en-US"/>
              <a:t>isn't</a:t>
            </a:r>
            <a:r>
              <a:rPr lang="en-US"/>
              <a:t> made for low detection even though it produces great results. An alternative exploit would be to use Dirhunt, which is a </a:t>
            </a:r>
            <a:r>
              <a:rPr lang="en-US"/>
              <a:t>web crawler</a:t>
            </a:r>
            <a:r>
              <a:rPr lang="en-US"/>
              <a:t> that has better control and lower detection.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adc1caa5b2_5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adc1caa5b2_5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a screenshot that Chris ran of the webcrawler, Dirhunt, which has lower detection than Gobuster.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aec51728c7_2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aec51728c7_2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1" name="Google Shape;2341;gaec51728c7_2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alert we wanted to avoid triggering was our HTTP Request Size, a http.request.bytes metric with a threshold of 3500 for the last minute. To mitigate detection, we can run stealth mode on Nmap, as you can see in our </a:t>
            </a:r>
            <a:r>
              <a:rPr lang="en-US"/>
              <a:t>screenshot</a:t>
            </a:r>
            <a:r>
              <a:rPr lang="en-US"/>
              <a:t>. We could also set the timing by using the -t1 and -t2 flags or scan for only a small amount of ports at a time.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last alert we were trying to avoid was Exploitation of CPU Usage, which uses the system.process.cpu.total.pct metric and has a threshold of .5 events for the last 5 minutes. We can mitigate </a:t>
            </a:r>
            <a:r>
              <a:rPr lang="en-US"/>
              <a:t>detection</a:t>
            </a:r>
            <a:r>
              <a:rPr lang="en-US"/>
              <a:t> by spreading out requests and scans. An alternative exploit that might perform better would be a tool named Legion.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adc1caa5b2_5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adc1caa5b2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have a screenshot of Legion. You can have it run in different modes which slow down port scanning and packet sending so there is a lower chance of tripping an alert. It auto-runs a ton of recon tools and has them neatly organized on a GUI.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8bd883d690_5_514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8bd883d690_5_5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8bd883d690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8bd883d690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maintained access to Target 2 by using a reverse shell with netcat listener. We did this by command injection attacks using curl. The last bullet point shows how we connected to it.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8bd883d690_5_515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8bd883d690_5_5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ad6e5d3bc1_1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ad6e5d3bc1_1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the blue team operations, George, Enrique and I will go over Network topology and their critical vulnerabilities, the alerts that we implemented, hardening against various attacks and issues, as well as implementing patches. </a:t>
            </a:r>
            <a:endParaRPr/>
          </a:p>
        </p:txBody>
      </p:sp>
      <p:sp>
        <p:nvSpPr>
          <p:cNvPr id="2555" name="Google Shape;2555;gad6e5d3bc1_1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ad6e5d3bc1_5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ad6e5d3bc1_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200">
                <a:solidFill>
                  <a:srgbClr val="464C4F"/>
                </a:solidFill>
                <a:highlight>
                  <a:srgbClr val="DCDAD7"/>
                </a:highlight>
                <a:latin typeface="Arial"/>
                <a:ea typeface="Arial"/>
                <a:cs typeface="Arial"/>
                <a:sym typeface="Arial"/>
              </a:rPr>
              <a:t>SSH keys can present a tremendous opportunity for hackers to gain privileged access to networks, stay connected, impersonate legitimate users, hide their activity with encryption and move freely</a:t>
            </a:r>
            <a:br>
              <a:rPr lang="en-US" sz="1200">
                <a:solidFill>
                  <a:srgbClr val="464C4F"/>
                </a:solidFill>
                <a:highlight>
                  <a:srgbClr val="DCDAD7"/>
                </a:highlight>
                <a:latin typeface="Arial"/>
                <a:ea typeface="Arial"/>
                <a:cs typeface="Arial"/>
                <a:sym typeface="Arial"/>
              </a:rPr>
            </a:br>
            <a:endParaRPr sz="1350">
              <a:solidFill>
                <a:srgbClr val="454B4E"/>
              </a:solidFill>
              <a:highlight>
                <a:srgbClr val="DCDAD7"/>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rgbClr val="454B4E"/>
                </a:solidFill>
                <a:highlight>
                  <a:srgbClr val="DCDAD7"/>
                </a:highlight>
                <a:latin typeface="Arial"/>
                <a:ea typeface="Arial"/>
                <a:cs typeface="Arial"/>
                <a:sym typeface="Arial"/>
              </a:rPr>
              <a:t>For http, the primary reason that you see the </a:t>
            </a:r>
            <a:r>
              <a:rPr b="1" i="1" lang="en-US" sz="1200">
                <a:solidFill>
                  <a:srgbClr val="454B4E"/>
                </a:solidFill>
                <a:highlight>
                  <a:srgbClr val="DCDAD7"/>
                </a:highlight>
                <a:latin typeface="Arial"/>
                <a:ea typeface="Arial"/>
                <a:cs typeface="Arial"/>
                <a:sym typeface="Arial"/>
              </a:rPr>
              <a:t>“not secure”</a:t>
            </a:r>
            <a:r>
              <a:rPr lang="en-US" sz="1200">
                <a:solidFill>
                  <a:srgbClr val="454B4E"/>
                </a:solidFill>
                <a:highlight>
                  <a:srgbClr val="DCDAD7"/>
                </a:highlight>
                <a:latin typeface="Arial"/>
                <a:ea typeface="Arial"/>
                <a:cs typeface="Arial"/>
                <a:sym typeface="Arial"/>
              </a:rPr>
              <a:t> warning logo is due to the webpage or website not receiving a </a:t>
            </a:r>
            <a:r>
              <a:rPr b="1" lang="en-US" sz="1200">
                <a:solidFill>
                  <a:srgbClr val="454B4E"/>
                </a:solidFill>
                <a:highlight>
                  <a:srgbClr val="DCDAD7"/>
                </a:highlight>
                <a:latin typeface="Arial"/>
                <a:ea typeface="Arial"/>
                <a:cs typeface="Arial"/>
                <a:sym typeface="Arial"/>
              </a:rPr>
              <a:t>secure connection</a:t>
            </a:r>
            <a:r>
              <a:rPr lang="en-US" sz="1200">
                <a:solidFill>
                  <a:srgbClr val="454B4E"/>
                </a:solidFill>
                <a:highlight>
                  <a:srgbClr val="DCDAD7"/>
                </a:highlight>
                <a:latin typeface="Arial"/>
                <a:ea typeface="Arial"/>
                <a:cs typeface="Arial"/>
                <a:sym typeface="Arial"/>
              </a:rPr>
              <a:t>. When your web browser, such as </a:t>
            </a:r>
            <a:r>
              <a:rPr b="1" lang="en-US" sz="1200">
                <a:solidFill>
                  <a:srgbClr val="454B4E"/>
                </a:solidFill>
                <a:highlight>
                  <a:srgbClr val="DCDAD7"/>
                </a:highlight>
                <a:latin typeface="Arial"/>
                <a:ea typeface="Arial"/>
                <a:cs typeface="Arial"/>
                <a:sym typeface="Arial"/>
              </a:rPr>
              <a:t>Google Chrome</a:t>
            </a:r>
            <a:r>
              <a:rPr lang="en-US" sz="1200">
                <a:solidFill>
                  <a:srgbClr val="454B4E"/>
                </a:solidFill>
                <a:highlight>
                  <a:srgbClr val="DCDAD7"/>
                </a:highlight>
                <a:latin typeface="Arial"/>
                <a:ea typeface="Arial"/>
                <a:cs typeface="Arial"/>
                <a:sym typeface="Arial"/>
              </a:rPr>
              <a:t>, connects to any website, it can either use a secure connection (HTTPS) or HTTP. Any page providing a secure connection will never allow you to see a warning sign.</a:t>
            </a:r>
            <a:br>
              <a:rPr lang="en-US" sz="1350">
                <a:solidFill>
                  <a:srgbClr val="454B4E"/>
                </a:solidFill>
                <a:highlight>
                  <a:srgbClr val="DCDAD7"/>
                </a:highlight>
                <a:latin typeface="Arial"/>
                <a:ea typeface="Arial"/>
                <a:cs typeface="Arial"/>
                <a:sym typeface="Arial"/>
              </a:rPr>
            </a:br>
            <a:br>
              <a:rPr lang="en-US" sz="1350">
                <a:solidFill>
                  <a:srgbClr val="454B4E"/>
                </a:solidFill>
                <a:highlight>
                  <a:srgbClr val="DCDAD7"/>
                </a:highlight>
                <a:latin typeface="Arial"/>
                <a:ea typeface="Arial"/>
                <a:cs typeface="Arial"/>
                <a:sym typeface="Arial"/>
              </a:rPr>
            </a:br>
            <a:r>
              <a:rPr lang="en-US" sz="1350">
                <a:solidFill>
                  <a:srgbClr val="454B4E"/>
                </a:solidFill>
                <a:highlight>
                  <a:srgbClr val="DCDAD7"/>
                </a:highlight>
                <a:latin typeface="Arial"/>
                <a:ea typeface="Arial"/>
                <a:cs typeface="Arial"/>
                <a:sym typeface="Arial"/>
              </a:rPr>
              <a:t>Rcp bind </a:t>
            </a:r>
            <a:r>
              <a:rPr lang="en-US" sz="1200">
                <a:solidFill>
                  <a:srgbClr val="555555"/>
                </a:solidFill>
                <a:highlight>
                  <a:srgbClr val="DCDAD7"/>
                </a:highlight>
                <a:latin typeface="Roboto"/>
                <a:ea typeface="Roboto"/>
                <a:cs typeface="Roboto"/>
                <a:sym typeface="Roboto"/>
              </a:rPr>
              <a:t>allows remote attackers to cause a denial of service</a:t>
            </a:r>
            <a:br>
              <a:rPr lang="en-US" sz="1200">
                <a:solidFill>
                  <a:srgbClr val="555555"/>
                </a:solidFill>
                <a:highlight>
                  <a:srgbClr val="DCDAD7"/>
                </a:highlight>
                <a:latin typeface="Roboto"/>
                <a:ea typeface="Roboto"/>
                <a:cs typeface="Roboto"/>
                <a:sym typeface="Roboto"/>
              </a:rPr>
            </a:br>
            <a:br>
              <a:rPr lang="en-US" sz="1200">
                <a:solidFill>
                  <a:srgbClr val="555555"/>
                </a:solidFill>
                <a:highlight>
                  <a:srgbClr val="DCDAD7"/>
                </a:highlight>
                <a:latin typeface="Roboto"/>
                <a:ea typeface="Roboto"/>
                <a:cs typeface="Roboto"/>
                <a:sym typeface="Roboto"/>
              </a:rPr>
            </a:br>
            <a:r>
              <a:rPr b="1" lang="en-US" sz="1200">
                <a:solidFill>
                  <a:srgbClr val="555555"/>
                </a:solidFill>
                <a:highlight>
                  <a:srgbClr val="DCDAD7"/>
                </a:highlight>
                <a:latin typeface="Roboto"/>
                <a:ea typeface="Roboto"/>
                <a:cs typeface="Roboto"/>
                <a:sym typeface="Roboto"/>
              </a:rPr>
              <a:t>NetBIOS</a:t>
            </a:r>
            <a:r>
              <a:rPr lang="en-US" sz="1200">
                <a:solidFill>
                  <a:srgbClr val="555555"/>
                </a:solidFill>
                <a:highlight>
                  <a:srgbClr val="DCDAD7"/>
                </a:highlight>
                <a:latin typeface="Roboto"/>
                <a:ea typeface="Roboto"/>
                <a:cs typeface="Roboto"/>
                <a:sym typeface="Roboto"/>
              </a:rPr>
              <a:t> is an inneficient protocol. It is very chatty with lots of broadcasts. When used with its defaults settings, it can be used by the </a:t>
            </a:r>
            <a:r>
              <a:rPr b="1" lang="en-US" sz="1200">
                <a:solidFill>
                  <a:srgbClr val="555555"/>
                </a:solidFill>
                <a:highlight>
                  <a:srgbClr val="DCDAD7"/>
                </a:highlight>
                <a:latin typeface="Roboto"/>
                <a:ea typeface="Roboto"/>
                <a:cs typeface="Roboto"/>
                <a:sym typeface="Roboto"/>
              </a:rPr>
              <a:t>bad</a:t>
            </a:r>
            <a:r>
              <a:rPr lang="en-US" sz="1200">
                <a:solidFill>
                  <a:srgbClr val="555555"/>
                </a:solidFill>
                <a:highlight>
                  <a:srgbClr val="DCDAD7"/>
                </a:highlight>
                <a:latin typeface="Roboto"/>
                <a:ea typeface="Roboto"/>
                <a:cs typeface="Roboto"/>
                <a:sym typeface="Roboto"/>
              </a:rPr>
              <a:t> guys to gather information about your network and users.</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ad6e5d3bc1_5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ad6e5d3bc1_5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350">
                <a:solidFill>
                  <a:srgbClr val="454B4E"/>
                </a:solidFill>
                <a:highlight>
                  <a:srgbClr val="DCDAD7"/>
                </a:highlight>
                <a:latin typeface="Arial"/>
                <a:ea typeface="Arial"/>
                <a:cs typeface="Arial"/>
                <a:sym typeface="Arial"/>
              </a:rPr>
              <a:t>Same as previous slide except with the addition of Contact.php</a:t>
            </a:r>
            <a:br>
              <a:rPr lang="en-US" sz="1350">
                <a:solidFill>
                  <a:srgbClr val="454B4E"/>
                </a:solidFill>
                <a:highlight>
                  <a:srgbClr val="DCDAD7"/>
                </a:highlight>
                <a:latin typeface="Arial"/>
                <a:ea typeface="Arial"/>
                <a:cs typeface="Arial"/>
                <a:sym typeface="Arial"/>
              </a:rPr>
            </a:br>
            <a:br>
              <a:rPr lang="en-US" sz="1350">
                <a:solidFill>
                  <a:srgbClr val="454B4E"/>
                </a:solidFill>
                <a:highlight>
                  <a:srgbClr val="DCDAD7"/>
                </a:highlight>
                <a:latin typeface="Arial"/>
                <a:ea typeface="Arial"/>
                <a:cs typeface="Arial"/>
                <a:sym typeface="Arial"/>
              </a:rPr>
            </a:br>
            <a:r>
              <a:rPr lang="en-US" sz="1200">
                <a:solidFill>
                  <a:srgbClr val="454B4E"/>
                </a:solidFill>
                <a:highlight>
                  <a:srgbClr val="DCDAD7"/>
                </a:highlight>
                <a:latin typeface="Arial"/>
                <a:ea typeface="Arial"/>
                <a:cs typeface="Arial"/>
                <a:sym typeface="Arial"/>
              </a:rPr>
              <a:t>which means that</a:t>
            </a:r>
            <a:r>
              <a:rPr lang="en-US" sz="1350">
                <a:solidFill>
                  <a:srgbClr val="454B4E"/>
                </a:solidFill>
                <a:highlight>
                  <a:srgbClr val="DCDAD7"/>
                </a:highlight>
                <a:latin typeface="Arial"/>
                <a:ea typeface="Arial"/>
                <a:cs typeface="Arial"/>
                <a:sym typeface="Arial"/>
              </a:rPr>
              <a:t> </a:t>
            </a:r>
            <a:r>
              <a:rPr lang="en-US" sz="1200">
                <a:solidFill>
                  <a:srgbClr val="35393C"/>
                </a:solidFill>
                <a:highlight>
                  <a:srgbClr val="DCDAD7"/>
                </a:highlight>
                <a:latin typeface="Georgia"/>
                <a:ea typeface="Georgia"/>
                <a:cs typeface="Georgia"/>
                <a:sym typeface="Georgia"/>
              </a:rPr>
              <a:t>a malicious user can access the back-end database of the web application with SQL injection. This would allow him to do privilege escalations at the application level.</a:t>
            </a:r>
            <a:br>
              <a:rPr lang="en-US" sz="1350">
                <a:solidFill>
                  <a:srgbClr val="454B4E"/>
                </a:solidFill>
                <a:highlight>
                  <a:srgbClr val="DCDAD7"/>
                </a:highlight>
                <a:latin typeface="Arial"/>
                <a:ea typeface="Arial"/>
                <a:cs typeface="Arial"/>
                <a:sym typeface="Arial"/>
              </a:rPr>
            </a:br>
            <a:endParaRPr sz="1350">
              <a:solidFill>
                <a:srgbClr val="454B4E"/>
              </a:solidFill>
              <a:highlight>
                <a:srgbClr val="DCDAD7"/>
              </a:highlight>
              <a:latin typeface="Arial"/>
              <a:ea typeface="Arial"/>
              <a:cs typeface="Arial"/>
              <a:sym typeface="Arial"/>
            </a:endParaRPr>
          </a:p>
          <a:p>
            <a:pPr indent="0" lvl="0" marL="0" rtl="0" algn="l">
              <a:spcBef>
                <a:spcPts val="0"/>
              </a:spcBef>
              <a:spcAft>
                <a:spcPts val="0"/>
              </a:spcAft>
              <a:buNone/>
            </a:pPr>
            <a:r>
              <a:t/>
            </a:r>
            <a:endParaRPr sz="1350">
              <a:solidFill>
                <a:srgbClr val="454B4E"/>
              </a:solidFill>
              <a:highlight>
                <a:srgbClr val="DCDAD7"/>
              </a:highlight>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ad6e5d3bc1_5_1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ad6e5d3bc1_5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aec51728c7_2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aec51728c7_2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ad6e5d3bc1_5_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ad6e5d3bc1_5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latin typeface="Arial"/>
                <a:ea typeface="Arial"/>
                <a:cs typeface="Arial"/>
                <a:sym typeface="Arial"/>
              </a:rPr>
              <a:t>High number of http request errors can be indicative of a brute force attack</a:t>
            </a:r>
            <a:endParaRPr sz="12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ad6e5d3bc1_5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ad6e5d3bc1_5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Used as an Indicator of a DOS attack</a:t>
            </a:r>
            <a:endParaRPr sz="12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ad6e5d3bc1_5_3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ad6e5d3bc1_5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Clr>
                <a:schemeClr val="dk1"/>
              </a:buClr>
              <a:buSzPts val="1200"/>
              <a:buChar char="●"/>
            </a:pPr>
            <a:r>
              <a:rPr lang="en-US" sz="1200">
                <a:latin typeface="Arial"/>
                <a:ea typeface="Arial"/>
                <a:cs typeface="Arial"/>
                <a:sym typeface="Arial"/>
              </a:rPr>
              <a:t>CPU usage is one of the most important performance metrics in server monitoring. It's the primary value to analyze to determine the processing speed of applications, which is a key performance indicator of network and server health.</a:t>
            </a:r>
            <a:r>
              <a:rPr lang="en-US" sz="1100">
                <a:latin typeface="Arial"/>
                <a:ea typeface="Arial"/>
                <a:cs typeface="Arial"/>
                <a:sym typeface="Arial"/>
              </a:rPr>
              <a:t> </a:t>
            </a:r>
            <a:r>
              <a:rPr lang="en-US" sz="1200">
                <a:latin typeface="Arial"/>
                <a:ea typeface="Arial"/>
                <a:cs typeface="Arial"/>
                <a:sym typeface="Arial"/>
              </a:rPr>
              <a:t>High CPU usage can be indicative of too many background processes or even malware running in the background sucking up processing power.</a:t>
            </a:r>
            <a:endParaRPr>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ad6e5d3bc1_5_3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ad6e5d3bc1_5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ad6e5d3bc1_5_4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ad6e5d3bc1_5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Brute force attacks can use automated methods to try millions of password combinations for any user account.</a:t>
            </a:r>
            <a:endParaRPr sz="1200"/>
          </a:p>
          <a:p>
            <a:pPr indent="-304800" lvl="0" marL="457200" rtl="0" algn="l">
              <a:spcBef>
                <a:spcPts val="0"/>
              </a:spcBef>
              <a:spcAft>
                <a:spcPts val="0"/>
              </a:spcAft>
              <a:buSzPts val="1200"/>
              <a:buChar char="●"/>
            </a:pPr>
            <a:r>
              <a:rPr lang="en-US" sz="1200"/>
              <a:t>This type of attack can be nearly eliminated by limiting the number of failed sign attempts </a:t>
            </a:r>
            <a:endParaRPr sz="1200"/>
          </a:p>
          <a:p>
            <a:pPr indent="-304800" lvl="0" marL="457200" rtl="0" algn="l">
              <a:spcBef>
                <a:spcPts val="0"/>
              </a:spcBef>
              <a:spcAft>
                <a:spcPts val="0"/>
              </a:spcAft>
              <a:buSzPts val="1200"/>
              <a:buChar char="●"/>
            </a:pPr>
            <a:r>
              <a:rPr lang="en-US" sz="1200"/>
              <a:t>A threshold of 10 failed attempts allows users the room to mistype but also stops a brute force attack from guessing a users password</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ad6e5d3bc1_5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ad6e5d3bc1_5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Dos attacks is a malicious attempt to make an online service unavailable to users, usually by temporarily interrupting or suspending the services of its hosting server.</a:t>
            </a:r>
            <a:endParaRPr sz="1200"/>
          </a:p>
          <a:p>
            <a:pPr indent="-304800" lvl="0" marL="457200" rtl="0" algn="l">
              <a:spcBef>
                <a:spcPts val="0"/>
              </a:spcBef>
              <a:spcAft>
                <a:spcPts val="0"/>
              </a:spcAft>
              <a:buSzPts val="1200"/>
              <a:buChar char="●"/>
            </a:pPr>
            <a:r>
              <a:rPr lang="en-US" sz="1200"/>
              <a:t>Allowing legitimate IP adresses and blocking ones from known attackers is one of the simplest defense against this attack</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ad6e5d3bc1_5_5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ad6e5d3bc1_5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US" sz="1200"/>
              <a:t>Scheduled virus scans can help detect and eliminate malicious files from your machine </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ad6e5d3bc1_5_6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ad6e5d3bc1_5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ad6e5d3bc1_5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ad6e5d3bc1_5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ad6e5d3bc1_5_7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ad6e5d3bc1_5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a:latin typeface="Arial"/>
                <a:ea typeface="Arial"/>
                <a:cs typeface="Arial"/>
                <a:sym typeface="Arial"/>
              </a:rPr>
              <a:t>Here is our network topology. As you can see, we have the Azure lab running with 4 VMs running through Hyper-V Manager. The Vms are the Elk Server, our Kibana, Kali Linux (Attacker machine), Target 1, and Target 2. </a:t>
            </a:r>
            <a:endParaRPr sz="3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ad6e5d3bc1_5_8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ad6e5d3bc1_5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ad6e5d3bc1_5_8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ad6e5d3bc1_5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ad6e5d3bc1_5_9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ad6e5d3bc1_5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20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gad6e5d3bc1_1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ad6e5d3bc1_1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Sergio and I will be going over the network analysis. This will include the traffic profile, as well as distinguishing between normal and malicious activity, and understanding what these activities entail. All packet analysis was done with wireshark, and everything else was researched online. </a:t>
            </a:r>
            <a:endParaRPr/>
          </a:p>
        </p:txBody>
      </p:sp>
      <p:sp>
        <p:nvSpPr>
          <p:cNvPr id="2684" name="Google Shape;2684;gad6e5d3bc1_16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ad6e5d3bc1_16_2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ad6e5d3bc1_16_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ad6e5d3bc1_16_28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ad6e5d3bc1_16_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marR="114300" rtl="0" algn="l">
              <a:lnSpc>
                <a:spcPct val="142857"/>
              </a:lnSpc>
              <a:spcBef>
                <a:spcPts val="500"/>
              </a:spcBef>
              <a:spcAft>
                <a:spcPts val="0"/>
              </a:spcAft>
              <a:buNone/>
            </a:pPr>
            <a:r>
              <a:rPr lang="en-US"/>
              <a:t>To begin profiling the traffic, we opened up the Wireshark-Conversations table from the Statistics tab. Using this table we used the IPV4 tab and sorted by the total size of packets being sent to identify the top talkers.  Then we scrolled through the same IPV4 tab to spot patterns in the IP addresses to identify the subnets. For the most common protocols we opened up the ProtocolHierarchy table in the Statistics tab. This table displays the top protocols being used according to the number of packets and their relative size. We then used tshark on a terminal to extract the total number of unique IP addresses from our pcap file. And finally we noticed some unusual activity that lead us to find an http get request for a known malicious file called “june11.dll”. This was the only known malware species we identified.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ad6e5d3bc1_16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ad6e5d3bc1_16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our behavioral analysis, we distinguished between normal and malicious activity. Under the normal but rather time wasting category, we found activity such as watching Youtube, reading the news, online shopping etc. And what we categorized as malicious included activity such as setting up a webserver with an active domain controller on the company network, inadvertently downloading malware, torrenting entertainment media, and visiting a website related to illegal drugs.</a:t>
            </a:r>
            <a:endParaRPr/>
          </a:p>
        </p:txBody>
      </p:sp>
      <p:sp>
        <p:nvSpPr>
          <p:cNvPr id="2711" name="Google Shape;2711;gad6e5d3bc1_16_2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ad6e5d3bc1_16_30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ad6e5d3bc1_16_3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ad6e5d3bc1_16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ad6e5d3bc1_16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7" name="Google Shape;2727;gad6e5d3bc1_16_3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ad7b70f942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ad7b70f942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8" name="Google Shape;2738;gad7b70f942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adc1caa5b2_4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adc1caa5b2_4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0" name="Google Shape;2370;gadc1caa5b2_4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ad7b70f942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ad7b70f942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9" name="Google Shape;2749;gad7b70f942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ad7b70f942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ad7b70f942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gad7b70f942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ad6e5d3bc1_16_32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68" name="Google Shape;2768;gad6e5d3bc1_16_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will be covering the malicious activity</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ad6e5d3bc1_16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ad6e5d3bc1_16_3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first concern was the creation of a DC inside in the corporate network. In summary the users set up their own webserver on the network under the name frank-n-ted.com. We assume that they set this up to bypass company policy, but this resulted in the users wasting time on sites like youtube and visiting untrusted sites where malware was consequently downloaded.</a:t>
            </a:r>
            <a:endParaRPr/>
          </a:p>
        </p:txBody>
      </p:sp>
      <p:sp>
        <p:nvSpPr>
          <p:cNvPr id="2775" name="Google Shape;2775;gad6e5d3bc1_16_3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gae86f4c900_3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4" name="Google Shape;2784;gae86f4c900_3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can see proof of their personal DC for frank-n-ted.com.</a:t>
            </a:r>
            <a:endParaRPr/>
          </a:p>
        </p:txBody>
      </p:sp>
      <p:sp>
        <p:nvSpPr>
          <p:cNvPr id="2785" name="Google Shape;2785;gae86f4c900_3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ae86f4c900_2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ae86f4c900_2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the top of this screen capture we can see IP 204.79.197.219 which is a Microsoft address used by the Skype protocol. We can then see a dramatic uptick in DNS name queries from Frank-N-Ted’s DC pinging the network.  This could be indicative of malicious traffic using a known flaw in Skype and should be investigated further. </a:t>
            </a:r>
            <a:endParaRPr/>
          </a:p>
        </p:txBody>
      </p:sp>
      <p:sp>
        <p:nvSpPr>
          <p:cNvPr id="2795" name="Google Shape;2795;gae86f4c900_2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ae86f4c900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ae86f4c900_2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 this slide we can see additional skype application traffic that is TCP and not UDP which shows that this is not call traffic but rather application traffic. </a:t>
            </a:r>
            <a:endParaRPr/>
          </a:p>
        </p:txBody>
      </p:sp>
      <p:sp>
        <p:nvSpPr>
          <p:cNvPr id="2804" name="Google Shape;2804;gae86f4c900_2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ae86f4c900_2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ae86f4c900_2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have the DC and AD setup traffic. This slide shows an uptick in traffic from the DC to a Desktop machine on the Domain. What’s interesting is the DRSUAPI traffic, which is used to keep an Active Directory on a network stable when multiple DC’s are present.  This traffic leads us to the SASL GSS-API traffic, which is a protocol to extract data from a Hadoop service. Upon further inspection this is benign DC setup traffic with Windows Update.</a:t>
            </a:r>
            <a:endParaRPr/>
          </a:p>
        </p:txBody>
      </p:sp>
      <p:sp>
        <p:nvSpPr>
          <p:cNvPr id="2814" name="Google Shape;2814;gae86f4c900_2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ae86f4c900_2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ae86f4c900_2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here we can see the Windows Update</a:t>
            </a:r>
            <a:endParaRPr/>
          </a:p>
        </p:txBody>
      </p:sp>
      <p:sp>
        <p:nvSpPr>
          <p:cNvPr id="2824" name="Google Shape;2824;gae86f4c900_2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ae86f4c900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ae86f4c900_2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get to the point of infection. Here we can see the GET request that downloads the Trojan june11.dll. Upon deeper inspection of the source IP we find an IP that has been shutdown due to non-payment by the owner. Using the wayback machine we discovered that the site was being used to host adult content of an Animated, Japanese persuasion. Virustotal.net flagged the IP as a known host for Trojans and Malware. Additionally, the IP of 172.93.120.242 was also found to be of the same type of content using the wayback machine. </a:t>
            </a:r>
            <a:endParaRPr/>
          </a:p>
        </p:txBody>
      </p:sp>
      <p:sp>
        <p:nvSpPr>
          <p:cNvPr id="2834" name="Google Shape;2834;gae86f4c900_2_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78303431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78303431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0" name="Google Shape;2380;g783034316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a5945d7ab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a5945d7ab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here we have evidence that the initial visit to this site was not unintentional, as there were over 60,000 captured packets of traffic to this site. </a:t>
            </a:r>
            <a:endParaRPr/>
          </a:p>
        </p:txBody>
      </p:sp>
      <p:sp>
        <p:nvSpPr>
          <p:cNvPr id="2844" name="Google Shape;2844;ga5945d7ab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3" name="Shape 2853"/>
        <p:cNvGrpSpPr/>
        <p:nvPr/>
      </p:nvGrpSpPr>
      <p:grpSpPr>
        <a:xfrm>
          <a:off x="0" y="0"/>
          <a:ext cx="0" cy="0"/>
          <a:chOff x="0" y="0"/>
          <a:chExt cx="0" cy="0"/>
        </a:xfrm>
      </p:grpSpPr>
      <p:sp>
        <p:nvSpPr>
          <p:cNvPr id="2854" name="Google Shape;2854;gad6e5d3bc1_16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5" name="Google Shape;2855;gad6e5d3bc1_16_3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After we determined the process of infection, we decided to learn about the actual malicious file, “june11.dll”. We learned that the site that this file was downloaded from, 205.105.125.104, has a malicious reputation with a risk level of 90%. We also learned that the june11.dll file has been classified as a malicious trojan with indicators such as anti-reverse engineering and contacting random domains for get requests.</a:t>
            </a:r>
            <a:endParaRPr/>
          </a:p>
        </p:txBody>
      </p:sp>
      <p:sp>
        <p:nvSpPr>
          <p:cNvPr id="2856" name="Google Shape;2856;gad6e5d3bc1_16_3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ad6e5d3bc1_2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ad6e5d3bc1_2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We also came across an instance of a user downloading entertainment media. This is a violation of company policy that states torrenting is restricted for legitimate purposes such as downloading operating systems. We identified the user as elmer blanco. He visited a website called publicdomaintorrents where he used BitTorrent to download a 6 minute episode of Betty Boop. Clearly this was an </a:t>
            </a:r>
            <a:r>
              <a:rPr lang="en-US" sz="1800"/>
              <a:t>illegitimate</a:t>
            </a:r>
            <a:r>
              <a:rPr lang="en-US" sz="1800"/>
              <a:t> reason to torrent, and poses a risk to the company because malware can be hidden in these types of files.</a:t>
            </a:r>
            <a:endParaRPr sz="1800"/>
          </a:p>
        </p:txBody>
      </p:sp>
      <p:sp>
        <p:nvSpPr>
          <p:cNvPr id="2868" name="Google Shape;2868;gad6e5d3bc1_2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gad7b70f942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ad7b70f942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we noticed an unusual  amount of TCP traffic being directed to green.mattingsolutions.co. When we investigated this, we found out that this site redirects to atno.info which was a russian site with information regarding illegal drug activity. When you translate from russian to english you can see users inquiring about where to get drugs,  and things of that nature. This kind of web browsing does not belong in the workplace.</a:t>
            </a:r>
            <a:endParaRPr/>
          </a:p>
        </p:txBody>
      </p:sp>
      <p:sp>
        <p:nvSpPr>
          <p:cNvPr id="2881" name="Google Shape;2881;gad7b70f942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ad6e5d3bc1_16_35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ad6e5d3bc1_16_3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That wraps up our presentation, thank you for time. We’ll now open up for Q and 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700"/>
              <a:t>Target 1 and target 2 exhibited similar vulnerabilities - dominated by weak password policies and insecure configurations that allowed us easy access to critical files and sensitive information. During our exploit of target 1, we easily guessed user ‘Michael’s’ password, as it was his name, and then used a dictionary attack to crack Steven’s password. </a:t>
            </a:r>
            <a:endParaRPr sz="1700"/>
          </a:p>
          <a:p>
            <a:pPr indent="0" lvl="0" marL="0" rtl="0" algn="l">
              <a:spcBef>
                <a:spcPts val="0"/>
              </a:spcBef>
              <a:spcAft>
                <a:spcPts val="0"/>
              </a:spcAft>
              <a:buNone/>
            </a:pPr>
            <a:r>
              <a:t/>
            </a:r>
            <a:endParaRPr sz="1700"/>
          </a:p>
          <a:p>
            <a:pPr indent="-317500" lvl="0" marL="457200" rtl="0" algn="l">
              <a:lnSpc>
                <a:spcPct val="115000"/>
              </a:lnSpc>
              <a:spcBef>
                <a:spcPts val="0"/>
              </a:spcBef>
              <a:spcAft>
                <a:spcPts val="0"/>
              </a:spcAft>
              <a:buClr>
                <a:schemeClr val="dk1"/>
              </a:buClr>
              <a:buSzPts val="1400"/>
              <a:buAutoNum type="arabicParenR"/>
            </a:pPr>
            <a:r>
              <a:rPr lang="en-US" sz="1400">
                <a:latin typeface="Arial"/>
                <a:ea typeface="Arial"/>
                <a:cs typeface="Arial"/>
                <a:sym typeface="Arial"/>
              </a:rPr>
              <a:t>There were 4 main vulnerabilities that we found on Target 1. </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AutoNum type="alphaLcParenR"/>
            </a:pPr>
            <a:r>
              <a:rPr lang="en-US" sz="1400">
                <a:latin typeface="Arial"/>
                <a:ea typeface="Arial"/>
                <a:cs typeface="Arial"/>
                <a:sym typeface="Arial"/>
              </a:rPr>
              <a:t>Weak Passwords (we were able to simply guess </a:t>
            </a:r>
            <a:r>
              <a:rPr lang="en-US" sz="1400">
                <a:latin typeface="Arial"/>
                <a:ea typeface="Arial"/>
                <a:cs typeface="Arial"/>
                <a:sym typeface="Arial"/>
              </a:rPr>
              <a:t>Michael's</a:t>
            </a:r>
            <a:r>
              <a:rPr lang="en-US" sz="1400">
                <a:latin typeface="Arial"/>
                <a:ea typeface="Arial"/>
                <a:cs typeface="Arial"/>
                <a:sym typeface="Arial"/>
              </a:rPr>
              <a:t> password (how own name) and run a simple dictionary attack against Steven’s account to gain access to critical information</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AutoNum type="alphaLcParenR"/>
            </a:pPr>
            <a:r>
              <a:rPr lang="en-US" sz="1400">
                <a:latin typeface="Arial"/>
                <a:ea typeface="Arial"/>
                <a:cs typeface="Arial"/>
                <a:sym typeface="Arial"/>
              </a:rPr>
              <a:t>Incorrect configuration files allowed access to company directories and more sensitive information </a:t>
            </a:r>
            <a:endParaRPr sz="1400">
              <a:latin typeface="Arial"/>
              <a:ea typeface="Arial"/>
              <a:cs typeface="Arial"/>
              <a:sym typeface="Arial"/>
            </a:endParaRPr>
          </a:p>
          <a:p>
            <a:pPr indent="-317500" lvl="1" marL="914400" rtl="0" algn="l">
              <a:lnSpc>
                <a:spcPct val="115000"/>
              </a:lnSpc>
              <a:spcBef>
                <a:spcPts val="0"/>
              </a:spcBef>
              <a:spcAft>
                <a:spcPts val="0"/>
              </a:spcAft>
              <a:buClr>
                <a:schemeClr val="dk1"/>
              </a:buClr>
              <a:buSzPts val="1400"/>
              <a:buAutoNum type="alphaLcParenR"/>
            </a:pPr>
            <a:r>
              <a:rPr lang="en-US" sz="1400">
                <a:latin typeface="Arial"/>
                <a:ea typeface="Arial"/>
                <a:cs typeface="Arial"/>
                <a:sym typeface="Arial"/>
              </a:rPr>
              <a:t>WordPress also had weak password policy and misconfigured files which made it easy to access the Wordpress server</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AutoNum type="alphaLcParenR"/>
            </a:pPr>
            <a:r>
              <a:rPr lang="en-US" sz="1400">
                <a:latin typeface="Arial"/>
                <a:ea typeface="Arial"/>
                <a:cs typeface="Arial"/>
                <a:sym typeface="Arial"/>
              </a:rPr>
              <a:t>Root access was obtained through a python script ran on Steven’s account. This was the ultimate goal of our team. </a:t>
            </a:r>
            <a:endParaRPr sz="1400">
              <a:latin typeface="Arial"/>
              <a:ea typeface="Arial"/>
              <a:cs typeface="Arial"/>
              <a:sym typeface="Arial"/>
            </a:endParaRPr>
          </a:p>
          <a:p>
            <a:pPr indent="0" lvl="0" marL="0" rtl="0" algn="l">
              <a:spcBef>
                <a:spcPts val="0"/>
              </a:spcBef>
              <a:spcAft>
                <a:spcPts val="0"/>
              </a:spcAft>
              <a:buNone/>
            </a:pPr>
            <a:r>
              <a:t/>
            </a:r>
            <a:endParaRPr sz="17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ae86e0edd4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ae86e0edd4_1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49250" lvl="0" marL="457200" rtl="0" algn="l">
              <a:lnSpc>
                <a:spcPct val="115000"/>
              </a:lnSpc>
              <a:spcBef>
                <a:spcPts val="0"/>
              </a:spcBef>
              <a:spcAft>
                <a:spcPts val="0"/>
              </a:spcAft>
              <a:buClr>
                <a:schemeClr val="dk1"/>
              </a:buClr>
              <a:buSzPts val="1900"/>
              <a:buAutoNum type="arabicParenR"/>
            </a:pPr>
            <a:r>
              <a:rPr lang="en-US" sz="1900">
                <a:latin typeface="Arial"/>
                <a:ea typeface="Arial"/>
                <a:cs typeface="Arial"/>
                <a:sym typeface="Arial"/>
              </a:rPr>
              <a:t>Here are some screenshots we captured while we were running Nmap and Nikto. </a:t>
            </a:r>
            <a:endParaRPr sz="1900">
              <a:latin typeface="Arial"/>
              <a:ea typeface="Arial"/>
              <a:cs typeface="Arial"/>
              <a:sym typeface="Arial"/>
            </a:endParaRPr>
          </a:p>
          <a:p>
            <a:pPr indent="-349250" lvl="1" marL="914400" rtl="0" algn="l">
              <a:lnSpc>
                <a:spcPct val="115000"/>
              </a:lnSpc>
              <a:spcBef>
                <a:spcPts val="0"/>
              </a:spcBef>
              <a:spcAft>
                <a:spcPts val="0"/>
              </a:spcAft>
              <a:buClr>
                <a:schemeClr val="dk1"/>
              </a:buClr>
              <a:buSzPts val="1900"/>
              <a:buAutoNum type="alphaLcParenR"/>
            </a:pPr>
            <a:r>
              <a:rPr lang="en-US" sz="1900">
                <a:latin typeface="Arial"/>
                <a:ea typeface="Arial"/>
                <a:cs typeface="Arial"/>
                <a:sym typeface="Arial"/>
              </a:rPr>
              <a:t>We used Nmap to view which ports were open in an effort to find a way into the system. </a:t>
            </a:r>
            <a:endParaRPr sz="1900">
              <a:latin typeface="Arial"/>
              <a:ea typeface="Arial"/>
              <a:cs typeface="Arial"/>
              <a:sym typeface="Arial"/>
            </a:endParaRPr>
          </a:p>
          <a:p>
            <a:pPr indent="-349250" lvl="1" marL="914400" rtl="0" algn="l">
              <a:lnSpc>
                <a:spcPct val="115000"/>
              </a:lnSpc>
              <a:spcBef>
                <a:spcPts val="0"/>
              </a:spcBef>
              <a:spcAft>
                <a:spcPts val="0"/>
              </a:spcAft>
              <a:buClr>
                <a:schemeClr val="dk1"/>
              </a:buClr>
              <a:buSzPts val="1900"/>
              <a:buAutoNum type="alphaLcParenR"/>
            </a:pPr>
            <a:r>
              <a:rPr lang="en-US" sz="1900">
                <a:latin typeface="Arial"/>
                <a:ea typeface="Arial"/>
                <a:cs typeface="Arial"/>
                <a:sym typeface="Arial"/>
              </a:rPr>
              <a:t>We used Nikto to enumerate the web server. </a:t>
            </a:r>
            <a:endParaRPr sz="3200"/>
          </a:p>
        </p:txBody>
      </p:sp>
      <p:sp>
        <p:nvSpPr>
          <p:cNvPr id="2409" name="Google Shape;2409;gae86e0edd4_1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 Id="rId3" Type="http://schemas.openxmlformats.org/officeDocument/2006/relationships/image" Target="../media/image123.png"/><Relationship Id="rId4" Type="http://schemas.openxmlformats.org/officeDocument/2006/relationships/image" Target="../media/image12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 Id="rId3" Type="http://schemas.openxmlformats.org/officeDocument/2006/relationships/image" Target="../media/image128.png"/><Relationship Id="rId4" Type="http://schemas.openxmlformats.org/officeDocument/2006/relationships/image" Target="../media/image12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 Id="rId3" Type="http://schemas.openxmlformats.org/officeDocument/2006/relationships/image" Target="../media/image135.png"/><Relationship Id="rId4" Type="http://schemas.openxmlformats.org/officeDocument/2006/relationships/image" Target="../media/image138.png"/><Relationship Id="rId5" Type="http://schemas.openxmlformats.org/officeDocument/2006/relationships/image" Target="../media/image13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31.png"/><Relationship Id="rId5" Type="http://schemas.openxmlformats.org/officeDocument/2006/relationships/image" Target="../media/image13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34.png"/><Relationship Id="rId4" Type="http://schemas.openxmlformats.org/officeDocument/2006/relationships/image" Target="../media/image142.png"/><Relationship Id="rId5" Type="http://schemas.openxmlformats.org/officeDocument/2006/relationships/image" Target="../media/image141.png"/><Relationship Id="rId6" Type="http://schemas.openxmlformats.org/officeDocument/2006/relationships/image" Target="../media/image14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44.png"/><Relationship Id="rId4" Type="http://schemas.openxmlformats.org/officeDocument/2006/relationships/image" Target="../media/image142.png"/><Relationship Id="rId5" Type="http://schemas.openxmlformats.org/officeDocument/2006/relationships/image" Target="../media/image147.png"/><Relationship Id="rId6" Type="http://schemas.openxmlformats.org/officeDocument/2006/relationships/image" Target="../media/image14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9.png"/><Relationship Id="rId3" Type="http://schemas.openxmlformats.org/officeDocument/2006/relationships/image" Target="../media/image154.png"/><Relationship Id="rId4" Type="http://schemas.openxmlformats.org/officeDocument/2006/relationships/image" Target="../media/image158.png"/><Relationship Id="rId5" Type="http://schemas.openxmlformats.org/officeDocument/2006/relationships/image" Target="../media/image15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 Id="rId3" Type="http://schemas.openxmlformats.org/officeDocument/2006/relationships/image" Target="../media/image152.png"/><Relationship Id="rId4" Type="http://schemas.openxmlformats.org/officeDocument/2006/relationships/image" Target="../media/image156.png"/><Relationship Id="rId5" Type="http://schemas.openxmlformats.org/officeDocument/2006/relationships/image" Target="../media/image160.png"/><Relationship Id="rId6" Type="http://schemas.openxmlformats.org/officeDocument/2006/relationships/image" Target="../media/image15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53.png"/><Relationship Id="rId4" Type="http://schemas.openxmlformats.org/officeDocument/2006/relationships/image" Target="../media/image159.png"/><Relationship Id="rId5" Type="http://schemas.openxmlformats.org/officeDocument/2006/relationships/image" Target="../media/image16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5.png"/><Relationship Id="rId3" Type="http://schemas.openxmlformats.org/officeDocument/2006/relationships/image" Target="../media/image166.png"/><Relationship Id="rId4" Type="http://schemas.openxmlformats.org/officeDocument/2006/relationships/image" Target="../media/image164.png"/><Relationship Id="rId5" Type="http://schemas.openxmlformats.org/officeDocument/2006/relationships/image" Target="../media/image163.png"/><Relationship Id="rId6" Type="http://schemas.openxmlformats.org/officeDocument/2006/relationships/image" Target="../media/image168.png"/><Relationship Id="rId7" Type="http://schemas.openxmlformats.org/officeDocument/2006/relationships/image" Target="../media/image16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1.png"/><Relationship Id="rId3" Type="http://schemas.openxmlformats.org/officeDocument/2006/relationships/image" Target="../media/image174.png"/><Relationship Id="rId4" Type="http://schemas.openxmlformats.org/officeDocument/2006/relationships/image" Target="../media/image180.png"/><Relationship Id="rId5" Type="http://schemas.openxmlformats.org/officeDocument/2006/relationships/image" Target="../media/image172.png"/><Relationship Id="rId6" Type="http://schemas.openxmlformats.org/officeDocument/2006/relationships/image" Target="../media/image173.png"/><Relationship Id="rId7" Type="http://schemas.openxmlformats.org/officeDocument/2006/relationships/image" Target="../media/image17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70.png"/><Relationship Id="rId4" Type="http://schemas.openxmlformats.org/officeDocument/2006/relationships/image" Target="../media/image176.png"/><Relationship Id="rId5" Type="http://schemas.openxmlformats.org/officeDocument/2006/relationships/image" Target="../media/image17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7.png"/><Relationship Id="rId3" Type="http://schemas.openxmlformats.org/officeDocument/2006/relationships/image" Target="../media/image189.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4.png"/><Relationship Id="rId7" Type="http://schemas.openxmlformats.org/officeDocument/2006/relationships/image" Target="../media/image183.png"/><Relationship Id="rId8" Type="http://schemas.openxmlformats.org/officeDocument/2006/relationships/image" Target="../media/image18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1.png"/><Relationship Id="rId3" Type="http://schemas.openxmlformats.org/officeDocument/2006/relationships/image" Target="../media/image195.png"/><Relationship Id="rId4" Type="http://schemas.openxmlformats.org/officeDocument/2006/relationships/image" Target="../media/image188.png"/><Relationship Id="rId5" Type="http://schemas.openxmlformats.org/officeDocument/2006/relationships/image" Target="../media/image185.png"/><Relationship Id="rId6" Type="http://schemas.openxmlformats.org/officeDocument/2006/relationships/image" Target="../media/image194.png"/><Relationship Id="rId7" Type="http://schemas.openxmlformats.org/officeDocument/2006/relationships/image" Target="../media/image187.png"/><Relationship Id="rId8" Type="http://schemas.openxmlformats.org/officeDocument/2006/relationships/image" Target="../media/image19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82.png"/><Relationship Id="rId4" Type="http://schemas.openxmlformats.org/officeDocument/2006/relationships/image" Target="../media/image197.png"/><Relationship Id="rId5" Type="http://schemas.openxmlformats.org/officeDocument/2006/relationships/image" Target="../media/image196.png"/><Relationship Id="rId6" Type="http://schemas.openxmlformats.org/officeDocument/2006/relationships/image" Target="../media/image19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3.png"/><Relationship Id="rId3" Type="http://schemas.openxmlformats.org/officeDocument/2006/relationships/image" Target="../media/image198.png"/><Relationship Id="rId4" Type="http://schemas.openxmlformats.org/officeDocument/2006/relationships/image" Target="../media/image211.png"/><Relationship Id="rId9" Type="http://schemas.openxmlformats.org/officeDocument/2006/relationships/image" Target="../media/image204.png"/><Relationship Id="rId5" Type="http://schemas.openxmlformats.org/officeDocument/2006/relationships/image" Target="../media/image206.png"/><Relationship Id="rId6" Type="http://schemas.openxmlformats.org/officeDocument/2006/relationships/image" Target="../media/image201.png"/><Relationship Id="rId7" Type="http://schemas.openxmlformats.org/officeDocument/2006/relationships/image" Target="../media/image205.png"/><Relationship Id="rId8" Type="http://schemas.openxmlformats.org/officeDocument/2006/relationships/image" Target="../media/image20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7.png"/><Relationship Id="rId3" Type="http://schemas.openxmlformats.org/officeDocument/2006/relationships/image" Target="../media/image199.png"/><Relationship Id="rId4" Type="http://schemas.openxmlformats.org/officeDocument/2006/relationships/image" Target="../media/image208.png"/><Relationship Id="rId9" Type="http://schemas.openxmlformats.org/officeDocument/2006/relationships/image" Target="../media/image209.png"/><Relationship Id="rId5" Type="http://schemas.openxmlformats.org/officeDocument/2006/relationships/image" Target="../media/image200.png"/><Relationship Id="rId6" Type="http://schemas.openxmlformats.org/officeDocument/2006/relationships/image" Target="../media/image213.png"/><Relationship Id="rId7" Type="http://schemas.openxmlformats.org/officeDocument/2006/relationships/image" Target="../media/image212.png"/><Relationship Id="rId8" Type="http://schemas.openxmlformats.org/officeDocument/2006/relationships/image" Target="../media/image20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3.png"/><Relationship Id="rId3" Type="http://schemas.openxmlformats.org/officeDocument/2006/relationships/image" Target="../media/image23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2.png"/><Relationship Id="rId3" Type="http://schemas.openxmlformats.org/officeDocument/2006/relationships/image" Target="../media/image23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8.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1.png"/><Relationship Id="rId3" Type="http://schemas.openxmlformats.org/officeDocument/2006/relationships/image" Target="../media/image25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7.png"/><Relationship Id="rId4"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7.png"/><Relationship Id="rId4" Type="http://schemas.openxmlformats.org/officeDocument/2006/relationships/image" Target="../media/image3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41.png"/><Relationship Id="rId6"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45.png"/><Relationship Id="rId6" Type="http://schemas.openxmlformats.org/officeDocument/2006/relationships/image" Target="../media/image5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4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49.png"/><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61.png"/><Relationship Id="rId7" Type="http://schemas.openxmlformats.org/officeDocument/2006/relationships/image" Target="../media/image5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72.png"/><Relationship Id="rId7" Type="http://schemas.openxmlformats.org/officeDocument/2006/relationships/image" Target="../media/image7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102.png"/><Relationship Id="rId8" Type="http://schemas.openxmlformats.org/officeDocument/2006/relationships/image" Target="../media/image7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82.png"/><Relationship Id="rId8" Type="http://schemas.openxmlformats.org/officeDocument/2006/relationships/image" Target="../media/image8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93.png"/><Relationship Id="rId4" Type="http://schemas.openxmlformats.org/officeDocument/2006/relationships/image" Target="../media/image91.png"/><Relationship Id="rId5" Type="http://schemas.openxmlformats.org/officeDocument/2006/relationships/image" Target="../media/image81.png"/><Relationship Id="rId6" Type="http://schemas.openxmlformats.org/officeDocument/2006/relationships/image" Target="../media/image8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84.png"/><Relationship Id="rId4" Type="http://schemas.openxmlformats.org/officeDocument/2006/relationships/image" Target="../media/image89.png"/><Relationship Id="rId9" Type="http://schemas.openxmlformats.org/officeDocument/2006/relationships/image" Target="../media/image87.png"/><Relationship Id="rId5" Type="http://schemas.openxmlformats.org/officeDocument/2006/relationships/image" Target="../media/image90.png"/><Relationship Id="rId6" Type="http://schemas.openxmlformats.org/officeDocument/2006/relationships/image" Target="../media/image88.png"/><Relationship Id="rId7" Type="http://schemas.openxmlformats.org/officeDocument/2006/relationships/image" Target="../media/image85.png"/><Relationship Id="rId8" Type="http://schemas.openxmlformats.org/officeDocument/2006/relationships/image" Target="../media/image8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96.png"/><Relationship Id="rId4" Type="http://schemas.openxmlformats.org/officeDocument/2006/relationships/image" Target="../media/image99.png"/><Relationship Id="rId9" Type="http://schemas.openxmlformats.org/officeDocument/2006/relationships/image" Target="../media/image100.png"/><Relationship Id="rId5" Type="http://schemas.openxmlformats.org/officeDocument/2006/relationships/image" Target="../media/image98.png"/><Relationship Id="rId6" Type="http://schemas.openxmlformats.org/officeDocument/2006/relationships/image" Target="../media/image95.png"/><Relationship Id="rId7" Type="http://schemas.openxmlformats.org/officeDocument/2006/relationships/image" Target="../media/image97.png"/><Relationship Id="rId8" Type="http://schemas.openxmlformats.org/officeDocument/2006/relationships/image" Target="../media/image10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107.png"/><Relationship Id="rId4" Type="http://schemas.openxmlformats.org/officeDocument/2006/relationships/image" Target="../media/image11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107.png"/><Relationship Id="rId4" Type="http://schemas.openxmlformats.org/officeDocument/2006/relationships/image" Target="../media/image1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107.png"/><Relationship Id="rId4" Type="http://schemas.openxmlformats.org/officeDocument/2006/relationships/image" Target="../media/image11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107.png"/><Relationship Id="rId4" Type="http://schemas.openxmlformats.org/officeDocument/2006/relationships/image" Target="../media/image12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 Id="rId3" Type="http://schemas.openxmlformats.org/officeDocument/2006/relationships/image" Target="../media/image1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6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0.png"/><Relationship Id="rId4" Type="http://schemas.openxmlformats.org/officeDocument/2006/relationships/image" Target="../media/image11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0.png"/><Relationship Id="rId4" Type="http://schemas.openxmlformats.org/officeDocument/2006/relationships/image" Target="../media/image15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48.png"/><Relationship Id="rId4" Type="http://schemas.openxmlformats.org/officeDocument/2006/relationships/image" Target="../media/image12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66" name="Shape 1566"/>
        <p:cNvGrpSpPr/>
        <p:nvPr/>
      </p:nvGrpSpPr>
      <p:grpSpPr>
        <a:xfrm>
          <a:off x="0" y="0"/>
          <a:ext cx="0" cy="0"/>
          <a:chOff x="0" y="0"/>
          <a:chExt cx="0" cy="0"/>
        </a:xfrm>
      </p:grpSpPr>
      <p:sp>
        <p:nvSpPr>
          <p:cNvPr id="1567" name="Google Shape;1567;p104"/>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68" name="Google Shape;1568;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9" name="Google Shape;1569;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70" name="Google Shape;1570;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71" name="Google Shape;1571;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72" name="Google Shape;1572;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73" name="Google Shape;1573;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74" name="Google Shape;1574;p104"/>
          <p:cNvGrpSpPr/>
          <p:nvPr/>
        </p:nvGrpSpPr>
        <p:grpSpPr>
          <a:xfrm>
            <a:off x="1218895" y="3300915"/>
            <a:ext cx="2071215" cy="1296816"/>
            <a:chOff x="457200" y="1466425"/>
            <a:chExt cx="776900" cy="486300"/>
          </a:xfrm>
        </p:grpSpPr>
        <p:sp>
          <p:nvSpPr>
            <p:cNvPr id="1575" name="Google Shape;1575;p104"/>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76" name="Google Shape;1576;p104"/>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7" name="Google Shape;1577;p104"/>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78" name="Google Shape;1578;p104"/>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9" name="Google Shape;1579;p104"/>
          <p:cNvGrpSpPr/>
          <p:nvPr/>
        </p:nvGrpSpPr>
        <p:grpSpPr>
          <a:xfrm>
            <a:off x="1218895" y="4877115"/>
            <a:ext cx="2071215" cy="1296816"/>
            <a:chOff x="457200" y="1466425"/>
            <a:chExt cx="776900" cy="486300"/>
          </a:xfrm>
        </p:grpSpPr>
        <p:sp>
          <p:nvSpPr>
            <p:cNvPr id="1580" name="Google Shape;1580;p104"/>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81" name="Google Shape;1581;p104"/>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2" name="Google Shape;1582;p104"/>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3" name="Google Shape;1583;p104"/>
          <p:cNvGrpSpPr/>
          <p:nvPr/>
        </p:nvGrpSpPr>
        <p:grpSpPr>
          <a:xfrm>
            <a:off x="1218895" y="6453315"/>
            <a:ext cx="2071215" cy="1296816"/>
            <a:chOff x="457200" y="1466425"/>
            <a:chExt cx="776900" cy="486300"/>
          </a:xfrm>
        </p:grpSpPr>
        <p:sp>
          <p:nvSpPr>
            <p:cNvPr id="1584" name="Google Shape;1584;p104"/>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85" name="Google Shape;1585;p104"/>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6" name="Google Shape;1586;p104"/>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7" name="Google Shape;1587;p104"/>
          <p:cNvGrpSpPr/>
          <p:nvPr/>
        </p:nvGrpSpPr>
        <p:grpSpPr>
          <a:xfrm>
            <a:off x="1218895" y="8029515"/>
            <a:ext cx="2071215" cy="1296816"/>
            <a:chOff x="457200" y="1466425"/>
            <a:chExt cx="776900" cy="486300"/>
          </a:xfrm>
        </p:grpSpPr>
        <p:sp>
          <p:nvSpPr>
            <p:cNvPr id="1588" name="Google Shape;1588;p104"/>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89" name="Google Shape;1589;p104"/>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0" name="Google Shape;1590;p104"/>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1" name="Google Shape;1591;p104"/>
          <p:cNvGrpSpPr/>
          <p:nvPr/>
        </p:nvGrpSpPr>
        <p:grpSpPr>
          <a:xfrm>
            <a:off x="1218895" y="9605749"/>
            <a:ext cx="2071215" cy="1296816"/>
            <a:chOff x="457200" y="1466425"/>
            <a:chExt cx="776900" cy="486300"/>
          </a:xfrm>
        </p:grpSpPr>
        <p:sp>
          <p:nvSpPr>
            <p:cNvPr id="1592" name="Google Shape;1592;p104"/>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93" name="Google Shape;1593;p104"/>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4" name="Google Shape;1594;p104"/>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95" name="Google Shape;1595;p104"/>
          <p:cNvGrpSpPr/>
          <p:nvPr/>
        </p:nvGrpSpPr>
        <p:grpSpPr>
          <a:xfrm>
            <a:off x="1218895" y="11182082"/>
            <a:ext cx="2071215" cy="1296816"/>
            <a:chOff x="457200" y="1466425"/>
            <a:chExt cx="776900" cy="486300"/>
          </a:xfrm>
        </p:grpSpPr>
        <p:sp>
          <p:nvSpPr>
            <p:cNvPr id="1596" name="Google Shape;1596;p104"/>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97" name="Google Shape;1597;p104"/>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98" name="Google Shape;1598;p104"/>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9" name="Google Shape;1599;p104"/>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0" name="Google Shape;1600;p104"/>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1" name="Google Shape;1601;p104"/>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2" name="Google Shape;1602;p104"/>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603" name="Shape 1603"/>
        <p:cNvGrpSpPr/>
        <p:nvPr/>
      </p:nvGrpSpPr>
      <p:grpSpPr>
        <a:xfrm>
          <a:off x="0" y="0"/>
          <a:ext cx="0" cy="0"/>
          <a:chOff x="0" y="0"/>
          <a:chExt cx="0" cy="0"/>
        </a:xfrm>
      </p:grpSpPr>
      <p:sp>
        <p:nvSpPr>
          <p:cNvPr id="1604" name="Google Shape;1604;p105"/>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605" name="Google Shape;1605;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6" name="Google Shape;1606;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07" name="Google Shape;1607;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09" name="Google Shape;1609;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11" name="Google Shape;1611;p105"/>
          <p:cNvGrpSpPr/>
          <p:nvPr/>
        </p:nvGrpSpPr>
        <p:grpSpPr>
          <a:xfrm>
            <a:off x="1218958" y="3066140"/>
            <a:ext cx="1901385" cy="1190462"/>
            <a:chOff x="457200" y="1466425"/>
            <a:chExt cx="776900" cy="486300"/>
          </a:xfrm>
        </p:grpSpPr>
        <p:sp>
          <p:nvSpPr>
            <p:cNvPr id="1612" name="Google Shape;161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13" name="Google Shape;161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5"/>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5"/>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5"/>
          <p:cNvGrpSpPr/>
          <p:nvPr/>
        </p:nvGrpSpPr>
        <p:grpSpPr>
          <a:xfrm>
            <a:off x="1218958" y="4459807"/>
            <a:ext cx="1901385" cy="1190462"/>
            <a:chOff x="457200" y="1466425"/>
            <a:chExt cx="776900" cy="486300"/>
          </a:xfrm>
        </p:grpSpPr>
        <p:sp>
          <p:nvSpPr>
            <p:cNvPr id="1617" name="Google Shape;161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18" name="Google Shape;161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5"/>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5"/>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5"/>
          <p:cNvGrpSpPr/>
          <p:nvPr/>
        </p:nvGrpSpPr>
        <p:grpSpPr>
          <a:xfrm>
            <a:off x="1218892" y="5854874"/>
            <a:ext cx="1901385" cy="1190462"/>
            <a:chOff x="457200" y="1466425"/>
            <a:chExt cx="776900" cy="486300"/>
          </a:xfrm>
        </p:grpSpPr>
        <p:sp>
          <p:nvSpPr>
            <p:cNvPr id="1622" name="Google Shape;162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23" name="Google Shape;162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5"/>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5"/>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5"/>
          <p:cNvGrpSpPr/>
          <p:nvPr/>
        </p:nvGrpSpPr>
        <p:grpSpPr>
          <a:xfrm>
            <a:off x="1218892" y="7248540"/>
            <a:ext cx="1901385" cy="1190462"/>
            <a:chOff x="457200" y="1466425"/>
            <a:chExt cx="776900" cy="486300"/>
          </a:xfrm>
        </p:grpSpPr>
        <p:sp>
          <p:nvSpPr>
            <p:cNvPr id="1627" name="Google Shape;162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28" name="Google Shape;162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5"/>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5"/>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5"/>
          <p:cNvGrpSpPr/>
          <p:nvPr/>
        </p:nvGrpSpPr>
        <p:grpSpPr>
          <a:xfrm>
            <a:off x="1218958" y="8642207"/>
            <a:ext cx="1901385" cy="1190462"/>
            <a:chOff x="457200" y="1466425"/>
            <a:chExt cx="776900" cy="486300"/>
          </a:xfrm>
        </p:grpSpPr>
        <p:sp>
          <p:nvSpPr>
            <p:cNvPr id="1632" name="Google Shape;163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33" name="Google Shape;163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5"/>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5" name="Google Shape;1635;p105"/>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6" name="Google Shape;1636;p105"/>
          <p:cNvGrpSpPr/>
          <p:nvPr/>
        </p:nvGrpSpPr>
        <p:grpSpPr>
          <a:xfrm>
            <a:off x="1218958" y="10035874"/>
            <a:ext cx="1901385" cy="1190462"/>
            <a:chOff x="457200" y="1466425"/>
            <a:chExt cx="776900" cy="486300"/>
          </a:xfrm>
        </p:grpSpPr>
        <p:sp>
          <p:nvSpPr>
            <p:cNvPr id="1637" name="Google Shape;1637;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38" name="Google Shape;1638;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9" name="Google Shape;1639;p105"/>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0" name="Google Shape;1640;p105"/>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1" name="Google Shape;1641;p105"/>
          <p:cNvGrpSpPr/>
          <p:nvPr/>
        </p:nvGrpSpPr>
        <p:grpSpPr>
          <a:xfrm>
            <a:off x="1218958" y="11497607"/>
            <a:ext cx="1901385" cy="1190462"/>
            <a:chOff x="457200" y="1466425"/>
            <a:chExt cx="776900" cy="486300"/>
          </a:xfrm>
        </p:grpSpPr>
        <p:sp>
          <p:nvSpPr>
            <p:cNvPr id="1642" name="Google Shape;1642;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43" name="Google Shape;1643;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4" name="Google Shape;1644;p105"/>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45" name="Shape 1645"/>
        <p:cNvGrpSpPr/>
        <p:nvPr/>
      </p:nvGrpSpPr>
      <p:grpSpPr>
        <a:xfrm>
          <a:off x="0" y="0"/>
          <a:ext cx="0" cy="0"/>
          <a:chOff x="0" y="0"/>
          <a:chExt cx="0" cy="0"/>
        </a:xfrm>
      </p:grpSpPr>
      <p:sp>
        <p:nvSpPr>
          <p:cNvPr id="1646" name="Google Shape;1646;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48" name="Google Shape;1648;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49" name="Google Shape;1649;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50" name="Google Shape;1650;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51" name="Google Shape;1651;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6"/>
          <p:cNvGrpSpPr/>
          <p:nvPr/>
        </p:nvGrpSpPr>
        <p:grpSpPr>
          <a:xfrm>
            <a:off x="1219475" y="10328151"/>
            <a:ext cx="1606396" cy="1005814"/>
            <a:chOff x="457200" y="1466425"/>
            <a:chExt cx="776900" cy="486300"/>
          </a:xfrm>
        </p:grpSpPr>
        <p:sp>
          <p:nvSpPr>
            <p:cNvPr id="1654" name="Google Shape;165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55" name="Google Shape;165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6"/>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6"/>
          <p:cNvGrpSpPr/>
          <p:nvPr/>
        </p:nvGrpSpPr>
        <p:grpSpPr>
          <a:xfrm>
            <a:off x="1219175" y="11496427"/>
            <a:ext cx="1606396" cy="1005814"/>
            <a:chOff x="457200" y="1466425"/>
            <a:chExt cx="776900" cy="486300"/>
          </a:xfrm>
        </p:grpSpPr>
        <p:sp>
          <p:nvSpPr>
            <p:cNvPr id="1659" name="Google Shape;165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60" name="Google Shape;166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6"/>
          <p:cNvGrpSpPr/>
          <p:nvPr/>
        </p:nvGrpSpPr>
        <p:grpSpPr>
          <a:xfrm>
            <a:off x="1219342" y="7991151"/>
            <a:ext cx="1606396" cy="1005814"/>
            <a:chOff x="457200" y="1466425"/>
            <a:chExt cx="776900" cy="486300"/>
          </a:xfrm>
        </p:grpSpPr>
        <p:sp>
          <p:nvSpPr>
            <p:cNvPr id="1664" name="Google Shape;166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65" name="Google Shape;166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6"/>
          <p:cNvGrpSpPr/>
          <p:nvPr/>
        </p:nvGrpSpPr>
        <p:grpSpPr>
          <a:xfrm>
            <a:off x="1219042" y="9159427"/>
            <a:ext cx="1606396" cy="1005814"/>
            <a:chOff x="457200" y="1466425"/>
            <a:chExt cx="776900" cy="486300"/>
          </a:xfrm>
        </p:grpSpPr>
        <p:sp>
          <p:nvSpPr>
            <p:cNvPr id="1669" name="Google Shape;166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70" name="Google Shape;167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6"/>
          <p:cNvGrpSpPr/>
          <p:nvPr/>
        </p:nvGrpSpPr>
        <p:grpSpPr>
          <a:xfrm>
            <a:off x="1219408" y="5694151"/>
            <a:ext cx="1606396" cy="1005814"/>
            <a:chOff x="457200" y="1466425"/>
            <a:chExt cx="776900" cy="486300"/>
          </a:xfrm>
        </p:grpSpPr>
        <p:sp>
          <p:nvSpPr>
            <p:cNvPr id="1674" name="Google Shape;167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75" name="Google Shape;167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6"/>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6"/>
          <p:cNvGrpSpPr/>
          <p:nvPr/>
        </p:nvGrpSpPr>
        <p:grpSpPr>
          <a:xfrm>
            <a:off x="1219108" y="6862427"/>
            <a:ext cx="1606396" cy="1005814"/>
            <a:chOff x="457200" y="1466425"/>
            <a:chExt cx="776900" cy="486300"/>
          </a:xfrm>
        </p:grpSpPr>
        <p:sp>
          <p:nvSpPr>
            <p:cNvPr id="1679" name="Google Shape;167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80" name="Google Shape;168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6"/>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2" name="Google Shape;1682;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3" name="Google Shape;1683;p106"/>
          <p:cNvGrpSpPr/>
          <p:nvPr/>
        </p:nvGrpSpPr>
        <p:grpSpPr>
          <a:xfrm>
            <a:off x="1219275" y="3357151"/>
            <a:ext cx="1606396" cy="1005814"/>
            <a:chOff x="457200" y="1466425"/>
            <a:chExt cx="776900" cy="486300"/>
          </a:xfrm>
        </p:grpSpPr>
        <p:sp>
          <p:nvSpPr>
            <p:cNvPr id="1684" name="Google Shape;1684;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85" name="Google Shape;1685;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6" name="Google Shape;1686;p106"/>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7" name="Google Shape;1687;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88" name="Google Shape;1688;p106"/>
          <p:cNvGrpSpPr/>
          <p:nvPr/>
        </p:nvGrpSpPr>
        <p:grpSpPr>
          <a:xfrm>
            <a:off x="1218975" y="4525427"/>
            <a:ext cx="1606396" cy="1005814"/>
            <a:chOff x="457200" y="1466425"/>
            <a:chExt cx="776900" cy="486300"/>
          </a:xfrm>
        </p:grpSpPr>
        <p:sp>
          <p:nvSpPr>
            <p:cNvPr id="1689" name="Google Shape;1689;p10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90" name="Google Shape;1690;p10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1" name="Google Shape;1691;p106"/>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92" name="Shape 1692"/>
        <p:cNvGrpSpPr/>
        <p:nvPr/>
      </p:nvGrpSpPr>
      <p:grpSpPr>
        <a:xfrm>
          <a:off x="0" y="0"/>
          <a:ext cx="0" cy="0"/>
          <a:chOff x="0" y="0"/>
          <a:chExt cx="0" cy="0"/>
        </a:xfrm>
      </p:grpSpPr>
      <p:sp>
        <p:nvSpPr>
          <p:cNvPr id="1693" name="Google Shape;1693;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95" name="Google Shape;1695;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96" name="Google Shape;1696;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97" name="Google Shape;1697;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98" name="Google Shape;1698;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7"/>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7"/>
          <p:cNvGrpSpPr/>
          <p:nvPr/>
        </p:nvGrpSpPr>
        <p:grpSpPr>
          <a:xfrm>
            <a:off x="1219475" y="10328151"/>
            <a:ext cx="1606396" cy="1005814"/>
            <a:chOff x="457200" y="1466425"/>
            <a:chExt cx="776900" cy="486300"/>
          </a:xfrm>
        </p:grpSpPr>
        <p:sp>
          <p:nvSpPr>
            <p:cNvPr id="1701" name="Google Shape;1701;p107"/>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702" name="Google Shape;1702;p107"/>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7"/>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7"/>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7"/>
          <p:cNvGrpSpPr/>
          <p:nvPr/>
        </p:nvGrpSpPr>
        <p:grpSpPr>
          <a:xfrm>
            <a:off x="1219175" y="11496427"/>
            <a:ext cx="1606396" cy="1005814"/>
            <a:chOff x="457200" y="1466425"/>
            <a:chExt cx="776900" cy="486300"/>
          </a:xfrm>
        </p:grpSpPr>
        <p:sp>
          <p:nvSpPr>
            <p:cNvPr id="1706" name="Google Shape;1706;p107"/>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707" name="Google Shape;1707;p107"/>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7"/>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7"/>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7"/>
          <p:cNvGrpSpPr/>
          <p:nvPr/>
        </p:nvGrpSpPr>
        <p:grpSpPr>
          <a:xfrm>
            <a:off x="1219342" y="7991151"/>
            <a:ext cx="1606396" cy="1005814"/>
            <a:chOff x="457200" y="1466425"/>
            <a:chExt cx="776900" cy="486300"/>
          </a:xfrm>
        </p:grpSpPr>
        <p:sp>
          <p:nvSpPr>
            <p:cNvPr id="1711" name="Google Shape;1711;p107"/>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12" name="Google Shape;1712;p107"/>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7"/>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7"/>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7"/>
          <p:cNvGrpSpPr/>
          <p:nvPr/>
        </p:nvGrpSpPr>
        <p:grpSpPr>
          <a:xfrm>
            <a:off x="1219042" y="9159427"/>
            <a:ext cx="1606396" cy="1005814"/>
            <a:chOff x="457200" y="1466425"/>
            <a:chExt cx="776900" cy="486300"/>
          </a:xfrm>
        </p:grpSpPr>
        <p:sp>
          <p:nvSpPr>
            <p:cNvPr id="1716" name="Google Shape;1716;p107"/>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17" name="Google Shape;1717;p107"/>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7"/>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7"/>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7"/>
          <p:cNvGrpSpPr/>
          <p:nvPr/>
        </p:nvGrpSpPr>
        <p:grpSpPr>
          <a:xfrm>
            <a:off x="1219408" y="5694151"/>
            <a:ext cx="1606396" cy="1005814"/>
            <a:chOff x="457200" y="1466425"/>
            <a:chExt cx="776900" cy="486300"/>
          </a:xfrm>
        </p:grpSpPr>
        <p:sp>
          <p:nvSpPr>
            <p:cNvPr id="1721" name="Google Shape;1721;p107"/>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22" name="Google Shape;1722;p107"/>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7"/>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7"/>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7"/>
          <p:cNvGrpSpPr/>
          <p:nvPr/>
        </p:nvGrpSpPr>
        <p:grpSpPr>
          <a:xfrm>
            <a:off x="1219108" y="6862427"/>
            <a:ext cx="1606396" cy="1005814"/>
            <a:chOff x="457200" y="1466425"/>
            <a:chExt cx="776900" cy="486300"/>
          </a:xfrm>
        </p:grpSpPr>
        <p:sp>
          <p:nvSpPr>
            <p:cNvPr id="1726" name="Google Shape;1726;p107"/>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27" name="Google Shape;1727;p107"/>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7"/>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9" name="Google Shape;1729;p107"/>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0" name="Google Shape;1730;p107"/>
          <p:cNvGrpSpPr/>
          <p:nvPr/>
        </p:nvGrpSpPr>
        <p:grpSpPr>
          <a:xfrm>
            <a:off x="1219275" y="3357151"/>
            <a:ext cx="1606396" cy="1005814"/>
            <a:chOff x="457200" y="1466425"/>
            <a:chExt cx="776900" cy="486300"/>
          </a:xfrm>
        </p:grpSpPr>
        <p:sp>
          <p:nvSpPr>
            <p:cNvPr id="1731" name="Google Shape;1731;p107"/>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32" name="Google Shape;1732;p107"/>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3" name="Google Shape;1733;p107"/>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4" name="Google Shape;1734;p107"/>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35" name="Google Shape;1735;p107"/>
          <p:cNvGrpSpPr/>
          <p:nvPr/>
        </p:nvGrpSpPr>
        <p:grpSpPr>
          <a:xfrm>
            <a:off x="1218975" y="4525427"/>
            <a:ext cx="1606396" cy="1005814"/>
            <a:chOff x="457200" y="1466425"/>
            <a:chExt cx="776900" cy="486300"/>
          </a:xfrm>
        </p:grpSpPr>
        <p:sp>
          <p:nvSpPr>
            <p:cNvPr id="1736" name="Google Shape;1736;p107"/>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37" name="Google Shape;1737;p107"/>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8" name="Google Shape;1738;p107"/>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39" name="Shape 1739"/>
        <p:cNvGrpSpPr/>
        <p:nvPr/>
      </p:nvGrpSpPr>
      <p:grpSpPr>
        <a:xfrm>
          <a:off x="0" y="0"/>
          <a:ext cx="0" cy="0"/>
          <a:chOff x="0" y="0"/>
          <a:chExt cx="0" cy="0"/>
        </a:xfrm>
      </p:grpSpPr>
      <p:sp>
        <p:nvSpPr>
          <p:cNvPr id="1740" name="Google Shape;1740;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41" name="Google Shape;1741;p10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42" name="Google Shape;1742;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43" name="Google Shape;1743;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44" name="Google Shape;1744;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45" name="Google Shape;1745;p10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8"/>
          <p:cNvGrpSpPr/>
          <p:nvPr/>
        </p:nvGrpSpPr>
        <p:grpSpPr>
          <a:xfrm>
            <a:off x="1218833" y="3586941"/>
            <a:ext cx="1421954" cy="1422613"/>
            <a:chOff x="457200" y="1378813"/>
            <a:chExt cx="695400" cy="695450"/>
          </a:xfrm>
        </p:grpSpPr>
        <p:sp>
          <p:nvSpPr>
            <p:cNvPr id="1747" name="Google Shape;1747;p108"/>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48" name="Google Shape;1748;p108"/>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8"/>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8"/>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51" name="Google Shape;1751;p108"/>
          <p:cNvGrpSpPr/>
          <p:nvPr/>
        </p:nvGrpSpPr>
        <p:grpSpPr>
          <a:xfrm>
            <a:off x="8811455" y="3586941"/>
            <a:ext cx="1421954" cy="1422613"/>
            <a:chOff x="457200" y="1378813"/>
            <a:chExt cx="695400" cy="695450"/>
          </a:xfrm>
        </p:grpSpPr>
        <p:sp>
          <p:nvSpPr>
            <p:cNvPr id="1752" name="Google Shape;1752;p108"/>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53" name="Google Shape;1753;p108"/>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4" name="Google Shape;1754;p108"/>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5" name="Google Shape;1755;p108"/>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56" name="Google Shape;1756;p108"/>
          <p:cNvGrpSpPr/>
          <p:nvPr/>
        </p:nvGrpSpPr>
        <p:grpSpPr>
          <a:xfrm>
            <a:off x="16353290" y="3588941"/>
            <a:ext cx="1421954" cy="1422613"/>
            <a:chOff x="457200" y="1378813"/>
            <a:chExt cx="695400" cy="695450"/>
          </a:xfrm>
        </p:grpSpPr>
        <p:sp>
          <p:nvSpPr>
            <p:cNvPr id="1757" name="Google Shape;1757;p108"/>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58" name="Google Shape;1758;p108"/>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59" name="Google Shape;1759;p108"/>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0" name="Google Shape;1760;p108"/>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61" name="Shape 1761"/>
        <p:cNvGrpSpPr/>
        <p:nvPr/>
      </p:nvGrpSpPr>
      <p:grpSpPr>
        <a:xfrm>
          <a:off x="0" y="0"/>
          <a:ext cx="0" cy="0"/>
          <a:chOff x="0" y="0"/>
          <a:chExt cx="0" cy="0"/>
        </a:xfrm>
      </p:grpSpPr>
      <p:pic>
        <p:nvPicPr>
          <p:cNvPr id="1762" name="Google Shape;1762;p109"/>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63" name="Google Shape;1763;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4" name="Google Shape;1764;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5" name="Google Shape;1765;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6" name="Google Shape;1766;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67" name="Google Shape;1767;p10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8" name="Google Shape;1768;p109"/>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9" name="Google Shape;1769;p109"/>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70" name="Google Shape;1770;p109"/>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1" name="Google Shape;1771;p109"/>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72" name="Google Shape;1772;p109"/>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74" name="Shape 1774"/>
        <p:cNvGrpSpPr/>
        <p:nvPr/>
      </p:nvGrpSpPr>
      <p:grpSpPr>
        <a:xfrm>
          <a:off x="0" y="0"/>
          <a:ext cx="0" cy="0"/>
          <a:chOff x="0" y="0"/>
          <a:chExt cx="0" cy="0"/>
        </a:xfrm>
      </p:grpSpPr>
      <p:sp>
        <p:nvSpPr>
          <p:cNvPr id="1775" name="Google Shape;1775;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6" name="Google Shape;1776;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77" name="Google Shape;1777;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78" name="Google Shape;1778;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79" name="Google Shape;1779;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80" name="Google Shape;1780;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1" name="Google Shape;1781;p110"/>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82" name="Google Shape;1782;p110"/>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3" name="Google Shape;1783;p110"/>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4" name="Google Shape;1784;p110"/>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10"/>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10"/>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87" name="Google Shape;1787;p110"/>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88" name="Google Shape;1788;p110"/>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9" name="Google Shape;1789;p110"/>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0" name="Google Shape;1790;p110"/>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1" name="Google Shape;1791;p110"/>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2" name="Google Shape;1792;p110"/>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93" name="Google Shape;1793;p110"/>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94" name="Google Shape;1794;p110"/>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5" name="Google Shape;1795;p110"/>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6" name="Google Shape;1796;p110"/>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7" name="Google Shape;1797;p110"/>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98" name="Google Shape;1798;p110"/>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801" name="Shape 1801"/>
        <p:cNvGrpSpPr/>
        <p:nvPr/>
      </p:nvGrpSpPr>
      <p:grpSpPr>
        <a:xfrm>
          <a:off x="0" y="0"/>
          <a:ext cx="0" cy="0"/>
          <a:chOff x="0" y="0"/>
          <a:chExt cx="0" cy="0"/>
        </a:xfrm>
      </p:grpSpPr>
      <p:sp>
        <p:nvSpPr>
          <p:cNvPr id="1802" name="Google Shape;1802;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5" name="Google Shape;1805;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06" name="Google Shape;1806;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07" name="Google Shape;1807;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08" name="Google Shape;1808;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9" name="Google Shape;1809;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0" name="Google Shape;1810;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1" name="Google Shape;1811;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3" name="Google Shape;1813;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4" name="Google Shape;1814;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5" name="Google Shape;1815;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16" name="Google Shape;1816;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17" name="Google Shape;1817;p111"/>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18" name="Google Shape;1818;p111"/>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19" name="Google Shape;1819;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20" name="Shape 1820"/>
        <p:cNvGrpSpPr/>
        <p:nvPr/>
      </p:nvGrpSpPr>
      <p:grpSpPr>
        <a:xfrm>
          <a:off x="0" y="0"/>
          <a:ext cx="0" cy="0"/>
          <a:chOff x="0" y="0"/>
          <a:chExt cx="0" cy="0"/>
        </a:xfrm>
      </p:grpSpPr>
      <p:sp>
        <p:nvSpPr>
          <p:cNvPr id="1821" name="Google Shape;1821;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24" name="Google Shape;1824;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25" name="Google Shape;1825;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26" name="Google Shape;1826;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27" name="Google Shape;1827;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8" name="Google Shape;1828;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9" name="Google Shape;1829;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0" name="Google Shape;1830;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2" name="Google Shape;1832;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3" name="Google Shape;1833;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4" name="Google Shape;1834;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35" name="Google Shape;1835;p112"/>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36" name="Google Shape;1836;p112"/>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37" name="Google Shape;1837;p112"/>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38" name="Google Shape;1838;p112"/>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39" name="Shape 1839"/>
        <p:cNvGrpSpPr/>
        <p:nvPr/>
      </p:nvGrpSpPr>
      <p:grpSpPr>
        <a:xfrm>
          <a:off x="0" y="0"/>
          <a:ext cx="0" cy="0"/>
          <a:chOff x="0" y="0"/>
          <a:chExt cx="0" cy="0"/>
        </a:xfrm>
      </p:grpSpPr>
      <p:sp>
        <p:nvSpPr>
          <p:cNvPr id="1840" name="Google Shape;1840;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43" name="Google Shape;1843;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44" name="Google Shape;1844;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45" name="Google Shape;1845;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46" name="Google Shape;1846;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7" name="Google Shape;1847;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8" name="Google Shape;1848;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9" name="Google Shape;1849;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1" name="Google Shape;1851;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2" name="Google Shape;1852;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3" name="Google Shape;1853;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54" name="Google Shape;1854;p113"/>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55" name="Google Shape;1855;p113"/>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56" name="Google Shape;1856;p113"/>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57" name="Google Shape;1857;p113"/>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58" name="Shape 1858"/>
        <p:cNvGrpSpPr/>
        <p:nvPr/>
      </p:nvGrpSpPr>
      <p:grpSpPr>
        <a:xfrm>
          <a:off x="0" y="0"/>
          <a:ext cx="0" cy="0"/>
          <a:chOff x="0" y="0"/>
          <a:chExt cx="0" cy="0"/>
        </a:xfrm>
      </p:grpSpPr>
      <p:sp>
        <p:nvSpPr>
          <p:cNvPr id="1859" name="Google Shape;1859;p11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62" name="Google Shape;1862;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63" name="Google Shape;1863;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64" name="Google Shape;1864;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65" name="Google Shape;1865;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6" name="Google Shape;1866;p11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7" name="Google Shape;1867;p11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8" name="Google Shape;1868;p11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0" name="Google Shape;1870;p11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1" name="Google Shape;1871;p11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2" name="Google Shape;1872;p11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73" name="Google Shape;1873;p114"/>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74" name="Google Shape;1874;p114"/>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75" name="Google Shape;1875;p114"/>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76" name="Google Shape;1876;p114"/>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77" name="Shape 1877"/>
        <p:cNvGrpSpPr/>
        <p:nvPr/>
      </p:nvGrpSpPr>
      <p:grpSpPr>
        <a:xfrm>
          <a:off x="0" y="0"/>
          <a:ext cx="0" cy="0"/>
          <a:chOff x="0" y="0"/>
          <a:chExt cx="0" cy="0"/>
        </a:xfrm>
      </p:grpSpPr>
      <p:sp>
        <p:nvSpPr>
          <p:cNvPr id="1878" name="Google Shape;1878;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81" name="Google Shape;1881;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2" name="Google Shape;1882;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83" name="Google Shape;1883;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84" name="Google Shape;1884;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5" name="Google Shape;1885;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6" name="Google Shape;1886;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7" name="Google Shape;1887;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8" name="Google Shape;1888;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9" name="Google Shape;1889;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0" name="Google Shape;1890;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1" name="Google Shape;1891;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3" name="Google Shape;1893;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94" name="Google Shape;1894;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95" name="Google Shape;1895;p115"/>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96" name="Google Shape;1896;p115"/>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897" name="Google Shape;1897;p115"/>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898" name="Google Shape;1898;p115"/>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99" name="Shape 1899"/>
        <p:cNvGrpSpPr/>
        <p:nvPr/>
      </p:nvGrpSpPr>
      <p:grpSpPr>
        <a:xfrm>
          <a:off x="0" y="0"/>
          <a:ext cx="0" cy="0"/>
          <a:chOff x="0" y="0"/>
          <a:chExt cx="0" cy="0"/>
        </a:xfrm>
      </p:grpSpPr>
      <p:sp>
        <p:nvSpPr>
          <p:cNvPr id="1900" name="Google Shape;1900;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03" name="Google Shape;1903;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04" name="Google Shape;1904;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05" name="Google Shape;1905;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6" name="Google Shape;1906;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7" name="Google Shape;1907;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8" name="Google Shape;1908;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9" name="Google Shape;1909;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0" name="Google Shape;1910;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1" name="Google Shape;1911;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2" name="Google Shape;1912;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3" name="Google Shape;1913;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5" name="Google Shape;1915;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16" name="Google Shape;1916;p116"/>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17" name="Google Shape;1917;p116"/>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18" name="Google Shape;1918;p116"/>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19" name="Google Shape;1919;p116"/>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20" name="Google Shape;1920;p116"/>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21" name="Shape 1921"/>
        <p:cNvGrpSpPr/>
        <p:nvPr/>
      </p:nvGrpSpPr>
      <p:grpSpPr>
        <a:xfrm>
          <a:off x="0" y="0"/>
          <a:ext cx="0" cy="0"/>
          <a:chOff x="0" y="0"/>
          <a:chExt cx="0" cy="0"/>
        </a:xfrm>
      </p:grpSpPr>
      <p:sp>
        <p:nvSpPr>
          <p:cNvPr id="1922" name="Google Shape;1922;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25" name="Google Shape;1925;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26" name="Google Shape;1926;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27" name="Google Shape;1927;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28" name="Google Shape;1928;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9" name="Google Shape;1929;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0" name="Google Shape;1930;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1" name="Google Shape;1931;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2" name="Google Shape;1932;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3" name="Google Shape;1933;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4" name="Google Shape;1934;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5" name="Google Shape;1935;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7" name="Google Shape;1937;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38" name="Google Shape;1938;p117"/>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39" name="Google Shape;1939;p117"/>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40" name="Google Shape;1940;p117"/>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41" name="Google Shape;1941;p117"/>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42" name="Google Shape;1942;p117"/>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43" name="Shape 1943"/>
        <p:cNvGrpSpPr/>
        <p:nvPr/>
      </p:nvGrpSpPr>
      <p:grpSpPr>
        <a:xfrm>
          <a:off x="0" y="0"/>
          <a:ext cx="0" cy="0"/>
          <a:chOff x="0" y="0"/>
          <a:chExt cx="0" cy="0"/>
        </a:xfrm>
      </p:grpSpPr>
      <p:sp>
        <p:nvSpPr>
          <p:cNvPr id="1944" name="Google Shape;1944;p11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47" name="Google Shape;1947;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48" name="Google Shape;1948;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49" name="Google Shape;1949;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50" name="Google Shape;1950;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1" name="Google Shape;1951;p11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2" name="Google Shape;1952;p11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3" name="Google Shape;1953;p11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4" name="Google Shape;1954;p11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5" name="Google Shape;1955;p11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6" name="Google Shape;1956;p11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7" name="Google Shape;1957;p11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9" name="Google Shape;1959;p11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60" name="Google Shape;1960;p118"/>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61" name="Google Shape;1961;p118"/>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62" name="Google Shape;1962;p118"/>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63" name="Google Shape;1963;p118"/>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64" name="Google Shape;1964;p118"/>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65" name="Shape 1965"/>
        <p:cNvGrpSpPr/>
        <p:nvPr/>
      </p:nvGrpSpPr>
      <p:grpSpPr>
        <a:xfrm>
          <a:off x="0" y="0"/>
          <a:ext cx="0" cy="0"/>
          <a:chOff x="0" y="0"/>
          <a:chExt cx="0" cy="0"/>
        </a:xfrm>
      </p:grpSpPr>
      <p:sp>
        <p:nvSpPr>
          <p:cNvPr id="1966" name="Google Shape;1966;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8" name="Google Shape;1968;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69" name="Google Shape;1969;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70" name="Google Shape;1970;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71" name="Google Shape;1971;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72" name="Google Shape;1972;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4" name="Google Shape;1974;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5" name="Google Shape;1975;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6" name="Google Shape;1976;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7" name="Google Shape;1977;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8" name="Google Shape;1978;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79" name="Google Shape;1979;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0" name="Google Shape;1980;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1" name="Google Shape;1981;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2" name="Google Shape;1982;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84" name="Google Shape;1984;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85" name="Google Shape;1985;p119"/>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86" name="Google Shape;1986;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87" name="Google Shape;1987;p119"/>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88" name="Google Shape;1988;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89" name="Google Shape;1989;p119"/>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90" name="Shape 1990"/>
        <p:cNvGrpSpPr/>
        <p:nvPr/>
      </p:nvGrpSpPr>
      <p:grpSpPr>
        <a:xfrm>
          <a:off x="0" y="0"/>
          <a:ext cx="0" cy="0"/>
          <a:chOff x="0" y="0"/>
          <a:chExt cx="0" cy="0"/>
        </a:xfrm>
      </p:grpSpPr>
      <p:sp>
        <p:nvSpPr>
          <p:cNvPr id="1991" name="Google Shape;1991;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3" name="Google Shape;1993;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94" name="Google Shape;1994;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95" name="Google Shape;1995;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96" name="Google Shape;1996;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97" name="Google Shape;1997;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9" name="Google Shape;1999;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0" name="Google Shape;2000;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1" name="Google Shape;2001;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2" name="Google Shape;2002;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3" name="Google Shape;2003;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4" name="Google Shape;2004;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5" name="Google Shape;2005;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6" name="Google Shape;2006;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7" name="Google Shape;2007;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09" name="Google Shape;2009;p120"/>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10" name="Google Shape;2010;p120"/>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11" name="Google Shape;2011;p120"/>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12" name="Google Shape;2012;p120"/>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13" name="Google Shape;2013;p120"/>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14" name="Google Shape;2014;p120"/>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15" name="Shape 2015"/>
        <p:cNvGrpSpPr/>
        <p:nvPr/>
      </p:nvGrpSpPr>
      <p:grpSpPr>
        <a:xfrm>
          <a:off x="0" y="0"/>
          <a:ext cx="0" cy="0"/>
          <a:chOff x="0" y="0"/>
          <a:chExt cx="0" cy="0"/>
        </a:xfrm>
      </p:grpSpPr>
      <p:sp>
        <p:nvSpPr>
          <p:cNvPr id="2016" name="Google Shape;2016;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8" name="Google Shape;2018;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19" name="Google Shape;2019;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20" name="Google Shape;2020;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21" name="Google Shape;2021;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22" name="Google Shape;2022;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4" name="Google Shape;2024;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5" name="Google Shape;2025;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6" name="Google Shape;2026;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7" name="Google Shape;2027;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8" name="Google Shape;2028;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29" name="Google Shape;2029;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0" name="Google Shape;2030;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1" name="Google Shape;2031;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2" name="Google Shape;2032;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34" name="Google Shape;2034;p121"/>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35" name="Google Shape;2035;p121"/>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36" name="Google Shape;2036;p121"/>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37" name="Google Shape;2037;p121"/>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38" name="Google Shape;2038;p121"/>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39" name="Google Shape;2039;p121"/>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40" name="Shape 2040"/>
        <p:cNvGrpSpPr/>
        <p:nvPr/>
      </p:nvGrpSpPr>
      <p:grpSpPr>
        <a:xfrm>
          <a:off x="0" y="0"/>
          <a:ext cx="0" cy="0"/>
          <a:chOff x="0" y="0"/>
          <a:chExt cx="0" cy="0"/>
        </a:xfrm>
      </p:grpSpPr>
      <p:sp>
        <p:nvSpPr>
          <p:cNvPr id="2041" name="Google Shape;2041;p12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3" name="Google Shape;2043;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44" name="Google Shape;2044;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45" name="Google Shape;2045;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46" name="Google Shape;2046;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47" name="Google Shape;2047;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9" name="Google Shape;2049;p12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0" name="Google Shape;2050;p12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1" name="Google Shape;2051;p12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2" name="Google Shape;2052;p12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3" name="Google Shape;2053;p12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4" name="Google Shape;2054;p12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5" name="Google Shape;2055;p12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6" name="Google Shape;2056;p12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7" name="Google Shape;2057;p12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59" name="Google Shape;2059;p122"/>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60" name="Google Shape;2060;p122"/>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61" name="Google Shape;2061;p122"/>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62" name="Google Shape;2062;p122"/>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63" name="Google Shape;2063;p122"/>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64" name="Google Shape;2064;p122"/>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65" name="Shape 2065"/>
        <p:cNvGrpSpPr/>
        <p:nvPr/>
      </p:nvGrpSpPr>
      <p:grpSpPr>
        <a:xfrm>
          <a:off x="0" y="0"/>
          <a:ext cx="0" cy="0"/>
          <a:chOff x="0" y="0"/>
          <a:chExt cx="0" cy="0"/>
        </a:xfrm>
      </p:grpSpPr>
      <p:sp>
        <p:nvSpPr>
          <p:cNvPr id="2066" name="Google Shape;2066;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69" name="Google Shape;2069;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70" name="Google Shape;2070;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71" name="Google Shape;2071;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72" name="Google Shape;2072;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3" name="Google Shape;2073;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6" name="Google Shape;2076;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7" name="Google Shape;2077;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8" name="Google Shape;2078;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9" name="Google Shape;2079;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0" name="Google Shape;2080;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1" name="Google Shape;2081;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2" name="Google Shape;2082;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3" name="Google Shape;2083;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4" name="Google Shape;2084;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86" name="Google Shape;2086;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87" name="Google Shape;2087;p123"/>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88" name="Google Shape;2088;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89" name="Google Shape;2089;p123"/>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90" name="Google Shape;2090;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91" name="Google Shape;2091;p123"/>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92" name="Google Shape;2092;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93" name="Shape 2093"/>
        <p:cNvGrpSpPr/>
        <p:nvPr/>
      </p:nvGrpSpPr>
      <p:grpSpPr>
        <a:xfrm>
          <a:off x="0" y="0"/>
          <a:ext cx="0" cy="0"/>
          <a:chOff x="0" y="0"/>
          <a:chExt cx="0" cy="0"/>
        </a:xfrm>
      </p:grpSpPr>
      <p:sp>
        <p:nvSpPr>
          <p:cNvPr id="2094" name="Google Shape;2094;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97" name="Google Shape;2097;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98" name="Google Shape;2098;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99" name="Google Shape;2099;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00" name="Google Shape;2100;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1" name="Google Shape;2101;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4" name="Google Shape;2104;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5" name="Google Shape;2105;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6" name="Google Shape;2106;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7" name="Google Shape;2107;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8" name="Google Shape;2108;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9" name="Google Shape;2109;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0" name="Google Shape;2110;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1" name="Google Shape;2111;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2" name="Google Shape;2112;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14" name="Google Shape;2114;p124"/>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15" name="Google Shape;2115;p124"/>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16" name="Google Shape;2116;p124"/>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17" name="Google Shape;2117;p124"/>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18" name="Google Shape;2118;p124"/>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19" name="Google Shape;2119;p124"/>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20" name="Google Shape;2120;p124"/>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21" name="Shape 2121"/>
        <p:cNvGrpSpPr/>
        <p:nvPr/>
      </p:nvGrpSpPr>
      <p:grpSpPr>
        <a:xfrm>
          <a:off x="0" y="0"/>
          <a:ext cx="0" cy="0"/>
          <a:chOff x="0" y="0"/>
          <a:chExt cx="0" cy="0"/>
        </a:xfrm>
      </p:grpSpPr>
      <p:sp>
        <p:nvSpPr>
          <p:cNvPr id="2122" name="Google Shape;2122;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25" name="Google Shape;2125;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26" name="Google Shape;2126;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27" name="Google Shape;2127;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28" name="Google Shape;2128;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9" name="Google Shape;2129;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2" name="Google Shape;2132;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3" name="Google Shape;2133;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4" name="Google Shape;2134;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5" name="Google Shape;2135;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6" name="Google Shape;2136;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7" name="Google Shape;2137;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8" name="Google Shape;2138;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9" name="Google Shape;2139;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0" name="Google Shape;2140;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42" name="Google Shape;2142;p125"/>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43" name="Google Shape;2143;p125"/>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44" name="Google Shape;2144;p125"/>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45" name="Google Shape;2145;p125"/>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46" name="Google Shape;2146;p125"/>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47" name="Google Shape;2147;p125"/>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48" name="Google Shape;2148;p125"/>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49" name="Shape 2149"/>
        <p:cNvGrpSpPr/>
        <p:nvPr/>
      </p:nvGrpSpPr>
      <p:grpSpPr>
        <a:xfrm>
          <a:off x="0" y="0"/>
          <a:ext cx="0" cy="0"/>
          <a:chOff x="0" y="0"/>
          <a:chExt cx="0" cy="0"/>
        </a:xfrm>
      </p:grpSpPr>
      <p:sp>
        <p:nvSpPr>
          <p:cNvPr id="2150" name="Google Shape;2150;p12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53" name="Google Shape;2153;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4" name="Google Shape;2154;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55" name="Google Shape;2155;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56" name="Google Shape;2156;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7" name="Google Shape;2157;p12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0" name="Google Shape;2160;p12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1" name="Google Shape;2161;p12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2" name="Google Shape;2162;p12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3" name="Google Shape;2163;p12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4" name="Google Shape;2164;p12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5" name="Google Shape;2165;p12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6" name="Google Shape;2166;p12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7" name="Google Shape;2167;p12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8" name="Google Shape;2168;p12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69" name="Google Shape;2169;p12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70" name="Google Shape;2170;p126"/>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71" name="Google Shape;2171;p126"/>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72" name="Google Shape;2172;p126"/>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73" name="Google Shape;2173;p126"/>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74" name="Google Shape;2174;p126"/>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75" name="Google Shape;2175;p126"/>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76" name="Google Shape;2176;p126"/>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77" name="Shape 2177"/>
        <p:cNvGrpSpPr/>
        <p:nvPr/>
      </p:nvGrpSpPr>
      <p:grpSpPr>
        <a:xfrm>
          <a:off x="0" y="0"/>
          <a:ext cx="0" cy="0"/>
          <a:chOff x="0" y="0"/>
          <a:chExt cx="0" cy="0"/>
        </a:xfrm>
      </p:grpSpPr>
      <p:sp>
        <p:nvSpPr>
          <p:cNvPr id="2178" name="Google Shape;2178;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9" name="Google Shape;2179;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80" name="Google Shape;2180;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81" name="Google Shape;2181;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82" name="Google Shape;2182;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83" name="Google Shape;2183;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0" name="Google Shape;2190;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1" name="Google Shape;2191;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2" name="Google Shape;2192;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3" name="Google Shape;2193;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4" name="Google Shape;2194;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5" name="Google Shape;2195;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6" name="Google Shape;2196;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7" name="Google Shape;2197;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98" name="Google Shape;2198;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99" name="Google Shape;2199;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00" name="Google Shape;2200;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01" name="Google Shape;2201;p127"/>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202" name="Google Shape;2202;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03" name="Google Shape;2203;p127"/>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204" name="Google Shape;2204;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05" name="Google Shape;2205;p127"/>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206" name="Google Shape;2206;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07" name="Google Shape;2207;p127"/>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208" name="Shape 2208"/>
        <p:cNvGrpSpPr/>
        <p:nvPr/>
      </p:nvGrpSpPr>
      <p:grpSpPr>
        <a:xfrm>
          <a:off x="0" y="0"/>
          <a:ext cx="0" cy="0"/>
          <a:chOff x="0" y="0"/>
          <a:chExt cx="0" cy="0"/>
        </a:xfrm>
      </p:grpSpPr>
      <p:sp>
        <p:nvSpPr>
          <p:cNvPr id="2209" name="Google Shape;2209;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0" name="Google Shape;2210;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11" name="Google Shape;2211;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12" name="Google Shape;2212;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13" name="Google Shape;2213;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14" name="Google Shape;2214;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1" name="Google Shape;2221;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2" name="Google Shape;2222;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3" name="Google Shape;2223;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4" name="Google Shape;2224;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5" name="Google Shape;2225;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6" name="Google Shape;2226;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7" name="Google Shape;2227;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8" name="Google Shape;2228;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29" name="Google Shape;2229;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0" name="Google Shape;2230;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31" name="Google Shape;2231;p128"/>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32" name="Google Shape;2232;p128"/>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33" name="Google Shape;2233;p128"/>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34" name="Google Shape;2234;p128"/>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35" name="Google Shape;2235;p128"/>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36" name="Google Shape;2236;p128"/>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37" name="Google Shape;2237;p128"/>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38" name="Google Shape;2238;p128"/>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39" name="Shape 2239"/>
        <p:cNvGrpSpPr/>
        <p:nvPr/>
      </p:nvGrpSpPr>
      <p:grpSpPr>
        <a:xfrm>
          <a:off x="0" y="0"/>
          <a:ext cx="0" cy="0"/>
          <a:chOff x="0" y="0"/>
          <a:chExt cx="0" cy="0"/>
        </a:xfrm>
      </p:grpSpPr>
      <p:sp>
        <p:nvSpPr>
          <p:cNvPr id="2240" name="Google Shape;2240;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1" name="Google Shape;2241;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42" name="Google Shape;2242;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43" name="Google Shape;2243;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44" name="Google Shape;2244;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45" name="Google Shape;2245;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2" name="Google Shape;2252;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3" name="Google Shape;2253;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4" name="Google Shape;2254;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5" name="Google Shape;2255;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6" name="Google Shape;2256;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7" name="Google Shape;2257;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8" name="Google Shape;2258;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9" name="Google Shape;2259;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0" name="Google Shape;2260;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1" name="Google Shape;2261;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62" name="Google Shape;2262;p129"/>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63" name="Google Shape;2263;p129"/>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64" name="Google Shape;2264;p129"/>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65" name="Google Shape;2265;p129"/>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66" name="Google Shape;2266;p129"/>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67" name="Google Shape;2267;p129"/>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68" name="Google Shape;2268;p129"/>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69" name="Google Shape;2269;p129"/>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70" name="Shape 2270"/>
        <p:cNvGrpSpPr/>
        <p:nvPr/>
      </p:nvGrpSpPr>
      <p:grpSpPr>
        <a:xfrm>
          <a:off x="0" y="0"/>
          <a:ext cx="0" cy="0"/>
          <a:chOff x="0" y="0"/>
          <a:chExt cx="0" cy="0"/>
        </a:xfrm>
      </p:grpSpPr>
      <p:sp>
        <p:nvSpPr>
          <p:cNvPr id="2271" name="Google Shape;2271;p1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2" name="Google Shape;2272;p1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73" name="Google Shape;2273;p1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74" name="Google Shape;227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75" name="Google Shape;2275;p1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76" name="Google Shape;2276;p1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3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3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3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3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3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3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3" name="Google Shape;2283;p13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4" name="Google Shape;2284;p13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5" name="Google Shape;2285;p13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6" name="Google Shape;2286;p13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7" name="Google Shape;2287;p13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8" name="Google Shape;2288;p13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9" name="Google Shape;2289;p13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0" name="Google Shape;2290;p13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1" name="Google Shape;2291;p13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92" name="Google Shape;2292;p13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3" name="Google Shape;2293;p130"/>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94" name="Google Shape;2294;p130"/>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295" name="Google Shape;2295;p130"/>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296" name="Google Shape;2296;p130"/>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297" name="Google Shape;2297;p130"/>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298" name="Google Shape;2298;p130"/>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299" name="Google Shape;2299;p130"/>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300" name="Google Shape;2300;p130"/>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301" name="Shape 2301"/>
        <p:cNvGrpSpPr/>
        <p:nvPr/>
      </p:nvGrpSpPr>
      <p:grpSpPr>
        <a:xfrm>
          <a:off x="0" y="0"/>
          <a:ext cx="0" cy="0"/>
          <a:chOff x="0" y="0"/>
          <a:chExt cx="0" cy="0"/>
        </a:xfrm>
      </p:grpSpPr>
      <p:pic>
        <p:nvPicPr>
          <p:cNvPr id="2302" name="Google Shape;2302;p13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303" name="Google Shape;2303;p131"/>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4" name="Google Shape;2304;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5" name="Google Shape;2305;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306" name="Google Shape;2306;p131"/>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307" name="Google Shape;2307;p131"/>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308" name="Google Shape;2308;p131"/>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309" name="Shape 2309"/>
        <p:cNvGrpSpPr/>
        <p:nvPr/>
      </p:nvGrpSpPr>
      <p:grpSpPr>
        <a:xfrm>
          <a:off x="0" y="0"/>
          <a:ext cx="0" cy="0"/>
          <a:chOff x="0" y="0"/>
          <a:chExt cx="0" cy="0"/>
        </a:xfrm>
      </p:grpSpPr>
      <p:pic>
        <p:nvPicPr>
          <p:cNvPr id="2310" name="Google Shape;2310;p13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1" name="Google Shape;2311;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12" name="Google Shape;2312;p13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3" name="Google Shape;2313;p132"/>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14" name="Google Shape;2314;p132"/>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15" name="Shape 2315"/>
        <p:cNvGrpSpPr/>
        <p:nvPr/>
      </p:nvGrpSpPr>
      <p:grpSpPr>
        <a:xfrm>
          <a:off x="0" y="0"/>
          <a:ext cx="0" cy="0"/>
          <a:chOff x="0" y="0"/>
          <a:chExt cx="0" cy="0"/>
        </a:xfrm>
      </p:grpSpPr>
      <p:sp>
        <p:nvSpPr>
          <p:cNvPr id="2316" name="Google Shape;2316;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7" name="Google Shape;2317;p133"/>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18" name="Shape 2318"/>
        <p:cNvGrpSpPr/>
        <p:nvPr/>
      </p:nvGrpSpPr>
      <p:grpSpPr>
        <a:xfrm>
          <a:off x="0" y="0"/>
          <a:ext cx="0" cy="0"/>
          <a:chOff x="0" y="0"/>
          <a:chExt cx="0" cy="0"/>
        </a:xfrm>
      </p:grpSpPr>
      <p:sp>
        <p:nvSpPr>
          <p:cNvPr id="2319" name="Google Shape;2319;p134"/>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4"/>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21" name="Google Shape;2321;p134"/>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22" name="Google Shape;2322;p134"/>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23" name="Shape 2323"/>
        <p:cNvGrpSpPr/>
        <p:nvPr/>
      </p:nvGrpSpPr>
      <p:grpSpPr>
        <a:xfrm>
          <a:off x="0" y="0"/>
          <a:ext cx="0" cy="0"/>
          <a:chOff x="0" y="0"/>
          <a:chExt cx="0" cy="0"/>
        </a:xfrm>
      </p:grpSpPr>
      <p:pic>
        <p:nvPicPr>
          <p:cNvPr id="2324" name="Google Shape;2324;p13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25" name="Google Shape;2325;p1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26" name="Google Shape;2326;p135"/>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27" name="Google Shape;2327;p135"/>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28" name="Shape 2328"/>
        <p:cNvGrpSpPr/>
        <p:nvPr/>
      </p:nvGrpSpPr>
      <p:grpSpPr>
        <a:xfrm>
          <a:off x="0" y="0"/>
          <a:ext cx="0" cy="0"/>
          <a:chOff x="0" y="0"/>
          <a:chExt cx="0" cy="0"/>
        </a:xfrm>
      </p:grpSpPr>
      <p:sp>
        <p:nvSpPr>
          <p:cNvPr id="2329" name="Google Shape;2329;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30" name="Google Shape;2330;p136"/>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12" name="Shape 1312"/>
        <p:cNvGrpSpPr/>
        <p:nvPr/>
      </p:nvGrpSpPr>
      <p:grpSpPr>
        <a:xfrm>
          <a:off x="0" y="0"/>
          <a:ext cx="0" cy="0"/>
          <a:chOff x="0" y="0"/>
          <a:chExt cx="0" cy="0"/>
        </a:xfrm>
      </p:grpSpPr>
      <p:pic>
        <p:nvPicPr>
          <p:cNvPr id="1313" name="Google Shape;1313;p83"/>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14" name="Google Shape;1314;p83"/>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5" name="Google Shape;1315;p83"/>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16" name="Google Shape;1316;p83"/>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7" name="Google Shape;1317;p83"/>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8" name="Google Shape;1318;p8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cxnSp>
        <p:nvCxnSpPr>
          <p:cNvPr id="1319" name="Google Shape;1319;p8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20" name="Google Shape;1320;p8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21" name="Google Shape;1321;p83"/>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28" name="Google Shape;1328;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29" name="Google Shape;1329;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0" name="Google Shape;1330;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2" name="Google Shape;1332;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3" name="Google Shape;1333;p8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47" name="Google Shape;1347;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48" name="Google Shape;1348;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49" name="Google Shape;1349;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0" name="Google Shape;1350;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52" name="Google Shape;1352;p8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56" name="Google Shape;1356;p8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57" name="Google Shape;1357;p8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58" name="Google Shape;1358;p8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59" name="Google Shape;1359;p8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60" name="Google Shape;1360;p8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1" name="Google Shape;1361;p8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2" name="Google Shape;1362;p8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63" name="Google Shape;1363;p8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64" name="Shape 1364"/>
        <p:cNvGrpSpPr/>
        <p:nvPr/>
      </p:nvGrpSpPr>
      <p:grpSpPr>
        <a:xfrm>
          <a:off x="0" y="0"/>
          <a:ext cx="0" cy="0"/>
          <a:chOff x="0" y="0"/>
          <a:chExt cx="0" cy="0"/>
        </a:xfrm>
      </p:grpSpPr>
      <p:pic>
        <p:nvPicPr>
          <p:cNvPr id="1365" name="Google Shape;1365;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6" name="Google Shape;1366;p89"/>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7" name="Google Shape;1367;p89"/>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68" name="Google Shape;1368;p89"/>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9" name="Google Shape;1369;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70" name="Shape 1370"/>
        <p:cNvGrpSpPr/>
        <p:nvPr/>
      </p:nvGrpSpPr>
      <p:grpSpPr>
        <a:xfrm>
          <a:off x="0" y="0"/>
          <a:ext cx="0" cy="0"/>
          <a:chOff x="0" y="0"/>
          <a:chExt cx="0" cy="0"/>
        </a:xfrm>
      </p:grpSpPr>
      <p:pic>
        <p:nvPicPr>
          <p:cNvPr id="1371" name="Google Shape;1371;p90"/>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72" name="Google Shape;1372;p90"/>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74" name="Google Shape;1374;p9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75" name="Shape 1375"/>
        <p:cNvGrpSpPr/>
        <p:nvPr/>
      </p:nvGrpSpPr>
      <p:grpSpPr>
        <a:xfrm>
          <a:off x="0" y="0"/>
          <a:ext cx="0" cy="0"/>
          <a:chOff x="0" y="0"/>
          <a:chExt cx="0" cy="0"/>
        </a:xfrm>
      </p:grpSpPr>
      <p:sp>
        <p:nvSpPr>
          <p:cNvPr id="1376" name="Google Shape;1376;p9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7" name="Google Shape;1377;p9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78" name="Google Shape;1378;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81" name="Google Shape;1381;p9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2" name="Google Shape;1382;p91"/>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85" name="Google Shape;1385;p92"/>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6" name="Google Shape;1386;p92"/>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87" name="Google Shape;1387;p92"/>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8" name="Google Shape;1388;p92"/>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9" name="Google Shape;1389;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90" name="Google Shape;1390;p9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91" name="Google Shape;1391;p9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92" name="Google Shape;1392;p9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93" name="Shape 1393"/>
        <p:cNvGrpSpPr/>
        <p:nvPr/>
      </p:nvGrpSpPr>
      <p:grpSpPr>
        <a:xfrm>
          <a:off x="0" y="0"/>
          <a:ext cx="0" cy="0"/>
          <a:chOff x="0" y="0"/>
          <a:chExt cx="0" cy="0"/>
        </a:xfrm>
      </p:grpSpPr>
      <p:pic>
        <p:nvPicPr>
          <p:cNvPr id="1394" name="Google Shape;1394;p9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95" name="Google Shape;1395;p93"/>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97" name="Google Shape;1397;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8" name="Google Shape;1398;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04"/>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99" name="Shape 1399"/>
        <p:cNvGrpSpPr/>
        <p:nvPr/>
      </p:nvGrpSpPr>
      <p:grpSpPr>
        <a:xfrm>
          <a:off x="0" y="0"/>
          <a:ext cx="0" cy="0"/>
          <a:chOff x="0" y="0"/>
          <a:chExt cx="0" cy="0"/>
        </a:xfrm>
      </p:grpSpPr>
      <p:pic>
        <p:nvPicPr>
          <p:cNvPr id="1400" name="Google Shape;1400;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1" name="Google Shape;1401;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402" name="Google Shape;1402;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03" name="Google Shape;1403;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4" name="Google Shape;1404;p94"/>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405" name="Google Shape;1405;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06" name="Google Shape;1406;p94"/>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407" name="Google Shape;1407;p94"/>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408" name="Shape 1408"/>
        <p:cNvGrpSpPr/>
        <p:nvPr/>
      </p:nvGrpSpPr>
      <p:grpSpPr>
        <a:xfrm>
          <a:off x="0" y="0"/>
          <a:ext cx="0" cy="0"/>
          <a:chOff x="0" y="0"/>
          <a:chExt cx="0" cy="0"/>
        </a:xfrm>
      </p:grpSpPr>
      <p:pic>
        <p:nvPicPr>
          <p:cNvPr id="1409" name="Google Shape;1409;p95"/>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10" name="Google Shape;1410;p95"/>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11" name="Google Shape;1411;p95"/>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12" name="Google Shape;1412;p95"/>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3" name="Google Shape;1413;p95"/>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14" name="Google Shape;1414;p95"/>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15" name="Google Shape;1415;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16" name="Google Shape;1416;p95"/>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17" name="Google Shape;1417;p9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21" name="Google Shape;1421;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22" name="Google Shape;1422;p9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23" name="Google Shape;1423;p9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4" name="Google Shape;1424;p9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26" name="Google Shape;1426;p9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27" name="Google Shape;1427;p96"/>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8" name="Google Shape;1428;p96"/>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29" name="Shape 1429"/>
        <p:cNvGrpSpPr/>
        <p:nvPr/>
      </p:nvGrpSpPr>
      <p:grpSpPr>
        <a:xfrm>
          <a:off x="0" y="0"/>
          <a:ext cx="0" cy="0"/>
          <a:chOff x="0" y="0"/>
          <a:chExt cx="0" cy="0"/>
        </a:xfrm>
      </p:grpSpPr>
      <p:pic>
        <p:nvPicPr>
          <p:cNvPr id="1430" name="Google Shape;1430;p9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31" name="Google Shape;1431;p9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32" name="Google Shape;1432;p9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33" name="Google Shape;1433;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34" name="Google Shape;1434;p97"/>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6" name="Google Shape;1436;p9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37" name="Google Shape;1437;p9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39" name="Shape 1439"/>
        <p:cNvGrpSpPr/>
        <p:nvPr/>
      </p:nvGrpSpPr>
      <p:grpSpPr>
        <a:xfrm>
          <a:off x="0" y="0"/>
          <a:ext cx="0" cy="0"/>
          <a:chOff x="0" y="0"/>
          <a:chExt cx="0" cy="0"/>
        </a:xfrm>
      </p:grpSpPr>
      <p:sp>
        <p:nvSpPr>
          <p:cNvPr id="1440" name="Google Shape;1440;p98"/>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1" name="Google Shape;1441;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42" name="Google Shape;1442;p9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43" name="Google Shape;1443;p98"/>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44" name="Google Shape;1444;p98"/>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5" name="Google Shape;1445;p98"/>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46" name="Google Shape;1446;p9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47" name="Google Shape;1447;p9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48" name="Google Shape;1448;p98"/>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49" name="Shape 1449"/>
        <p:cNvGrpSpPr/>
        <p:nvPr/>
      </p:nvGrpSpPr>
      <p:grpSpPr>
        <a:xfrm>
          <a:off x="0" y="0"/>
          <a:ext cx="0" cy="0"/>
          <a:chOff x="0" y="0"/>
          <a:chExt cx="0" cy="0"/>
        </a:xfrm>
      </p:grpSpPr>
      <p:pic>
        <p:nvPicPr>
          <p:cNvPr id="1450" name="Google Shape;1450;p9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51" name="Google Shape;1451;p99"/>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52" name="Google Shape;1452;p99"/>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53" name="Google Shape;1453;p9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4" name="Google Shape;1454;p99"/>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55" name="Google Shape;1455;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56" name="Google Shape;1456;p99"/>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7" name="Google Shape;1457;p9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58" name="Google Shape;1458;p9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60" name="Shape 1460"/>
        <p:cNvGrpSpPr/>
        <p:nvPr/>
      </p:nvGrpSpPr>
      <p:grpSpPr>
        <a:xfrm>
          <a:off x="0" y="0"/>
          <a:ext cx="0" cy="0"/>
          <a:chOff x="0" y="0"/>
          <a:chExt cx="0" cy="0"/>
        </a:xfrm>
      </p:grpSpPr>
      <p:sp>
        <p:nvSpPr>
          <p:cNvPr id="1461" name="Google Shape;1461;p10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62" name="Google Shape;1462;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3" name="Google Shape;1463;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64" name="Google Shape;1464;p100"/>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65" name="Google Shape;1465;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6" name="Google Shape;1466;p100"/>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7" name="Google Shape;1467;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8" name="Google Shape;1468;p100"/>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9" name="Google Shape;1469;p10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70" name="Shape 1470"/>
        <p:cNvGrpSpPr/>
        <p:nvPr/>
      </p:nvGrpSpPr>
      <p:grpSpPr>
        <a:xfrm>
          <a:off x="0" y="0"/>
          <a:ext cx="0" cy="0"/>
          <a:chOff x="0" y="0"/>
          <a:chExt cx="0" cy="0"/>
        </a:xfrm>
      </p:grpSpPr>
      <p:sp>
        <p:nvSpPr>
          <p:cNvPr id="1471" name="Google Shape;1471;p10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72" name="Google Shape;1472;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73" name="Google Shape;1473;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74" name="Google Shape;1474;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75" name="Google Shape;1475;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76" name="Google Shape;1476;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77" name="Google Shape;1477;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78" name="Google Shape;1478;p101"/>
          <p:cNvGrpSpPr/>
          <p:nvPr/>
        </p:nvGrpSpPr>
        <p:grpSpPr>
          <a:xfrm>
            <a:off x="1218894" y="3676879"/>
            <a:ext cx="2071187" cy="1656821"/>
            <a:chOff x="457200" y="1378813"/>
            <a:chExt cx="776889" cy="621300"/>
          </a:xfrm>
        </p:grpSpPr>
        <p:sp>
          <p:nvSpPr>
            <p:cNvPr id="1479" name="Google Shape;1479;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80" name="Google Shape;1480;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1" name="Google Shape;1481;p101"/>
          <p:cNvGrpSpPr/>
          <p:nvPr/>
        </p:nvGrpSpPr>
        <p:grpSpPr>
          <a:xfrm>
            <a:off x="1218894" y="5943313"/>
            <a:ext cx="2071187" cy="1656821"/>
            <a:chOff x="457200" y="1378813"/>
            <a:chExt cx="776889" cy="621300"/>
          </a:xfrm>
        </p:grpSpPr>
        <p:sp>
          <p:nvSpPr>
            <p:cNvPr id="1482" name="Google Shape;1482;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83" name="Google Shape;1483;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4" name="Google Shape;1484;p101"/>
          <p:cNvGrpSpPr/>
          <p:nvPr/>
        </p:nvGrpSpPr>
        <p:grpSpPr>
          <a:xfrm>
            <a:off x="1218894" y="8196979"/>
            <a:ext cx="2071187" cy="1656821"/>
            <a:chOff x="457200" y="1378813"/>
            <a:chExt cx="776889" cy="621300"/>
          </a:xfrm>
        </p:grpSpPr>
        <p:sp>
          <p:nvSpPr>
            <p:cNvPr id="1485" name="Google Shape;1485;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86" name="Google Shape;1486;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87" name="Google Shape;1487;p101"/>
          <p:cNvGrpSpPr/>
          <p:nvPr/>
        </p:nvGrpSpPr>
        <p:grpSpPr>
          <a:xfrm>
            <a:off x="1218894" y="10463379"/>
            <a:ext cx="2071187" cy="1656821"/>
            <a:chOff x="457200" y="1378813"/>
            <a:chExt cx="776889" cy="621300"/>
          </a:xfrm>
        </p:grpSpPr>
        <p:sp>
          <p:nvSpPr>
            <p:cNvPr id="1488" name="Google Shape;1488;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89" name="Google Shape;1489;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90" name="Google Shape;1490;p101"/>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1" name="Google Shape;1491;p10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2" name="Google Shape;1492;p10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3" name="Google Shape;1493;p10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4" name="Google Shape;1494;p101"/>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5" name="Google Shape;1495;p101"/>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6" name="Google Shape;1496;p101"/>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97" name="Shape 1497"/>
        <p:cNvGrpSpPr/>
        <p:nvPr/>
      </p:nvGrpSpPr>
      <p:grpSpPr>
        <a:xfrm>
          <a:off x="0" y="0"/>
          <a:ext cx="0" cy="0"/>
          <a:chOff x="0" y="0"/>
          <a:chExt cx="0" cy="0"/>
        </a:xfrm>
      </p:grpSpPr>
      <p:sp>
        <p:nvSpPr>
          <p:cNvPr id="1498" name="Google Shape;1498;p102"/>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99" name="Google Shape;1499;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0" name="Google Shape;1500;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01" name="Google Shape;1501;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02" name="Google Shape;1502;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03" name="Google Shape;1503;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04" name="Google Shape;1504;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05" name="Google Shape;1505;p102"/>
          <p:cNvGrpSpPr/>
          <p:nvPr/>
        </p:nvGrpSpPr>
        <p:grpSpPr>
          <a:xfrm>
            <a:off x="1218895" y="3467313"/>
            <a:ext cx="2071187" cy="1656821"/>
            <a:chOff x="457200" y="1378813"/>
            <a:chExt cx="776889" cy="621300"/>
          </a:xfrm>
        </p:grpSpPr>
        <p:sp>
          <p:nvSpPr>
            <p:cNvPr id="1506" name="Google Shape;1506;p102"/>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507" name="Google Shape;1507;p102"/>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8" name="Google Shape;1508;p102"/>
          <p:cNvGrpSpPr/>
          <p:nvPr/>
        </p:nvGrpSpPr>
        <p:grpSpPr>
          <a:xfrm>
            <a:off x="1218894" y="5333713"/>
            <a:ext cx="2071187" cy="1656821"/>
            <a:chOff x="457200" y="1378813"/>
            <a:chExt cx="776889" cy="621300"/>
          </a:xfrm>
        </p:grpSpPr>
        <p:sp>
          <p:nvSpPr>
            <p:cNvPr id="1509" name="Google Shape;1509;p102"/>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10" name="Google Shape;1510;p102"/>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1" name="Google Shape;1511;p102"/>
          <p:cNvGrpSpPr/>
          <p:nvPr/>
        </p:nvGrpSpPr>
        <p:grpSpPr>
          <a:xfrm>
            <a:off x="1218894" y="7180979"/>
            <a:ext cx="2071187" cy="1656821"/>
            <a:chOff x="457200" y="1378813"/>
            <a:chExt cx="776889" cy="621300"/>
          </a:xfrm>
        </p:grpSpPr>
        <p:sp>
          <p:nvSpPr>
            <p:cNvPr id="1512" name="Google Shape;1512;p102"/>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13" name="Google Shape;1513;p102"/>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14" name="Google Shape;1514;p102"/>
          <p:cNvGrpSpPr/>
          <p:nvPr/>
        </p:nvGrpSpPr>
        <p:grpSpPr>
          <a:xfrm>
            <a:off x="1218894" y="9040979"/>
            <a:ext cx="2071187" cy="1656821"/>
            <a:chOff x="457200" y="1378813"/>
            <a:chExt cx="776889" cy="621300"/>
          </a:xfrm>
        </p:grpSpPr>
        <p:sp>
          <p:nvSpPr>
            <p:cNvPr id="1515" name="Google Shape;1515;p102"/>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16" name="Google Shape;1516;p102"/>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2"/>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8" name="Google Shape;1518;p102"/>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9" name="Google Shape;1519;p102"/>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0" name="Google Shape;1520;p102"/>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3" name="Google Shape;1523;p102"/>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4" name="Google Shape;1524;p102"/>
          <p:cNvGrpSpPr/>
          <p:nvPr/>
        </p:nvGrpSpPr>
        <p:grpSpPr>
          <a:xfrm>
            <a:off x="1251686" y="10888246"/>
            <a:ext cx="2071187" cy="1656821"/>
            <a:chOff x="457200" y="1378813"/>
            <a:chExt cx="776889" cy="621300"/>
          </a:xfrm>
        </p:grpSpPr>
        <p:sp>
          <p:nvSpPr>
            <p:cNvPr id="1525" name="Google Shape;1525;p102"/>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26" name="Google Shape;1526;p102"/>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27" name="Google Shape;1527;p102"/>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8" name="Google Shape;1528;p102"/>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29" name="Shape 1529"/>
        <p:cNvGrpSpPr/>
        <p:nvPr/>
      </p:nvGrpSpPr>
      <p:grpSpPr>
        <a:xfrm>
          <a:off x="0" y="0"/>
          <a:ext cx="0" cy="0"/>
          <a:chOff x="0" y="0"/>
          <a:chExt cx="0" cy="0"/>
        </a:xfrm>
      </p:grpSpPr>
      <p:sp>
        <p:nvSpPr>
          <p:cNvPr id="1530" name="Google Shape;1530;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31" name="Google Shape;1531;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2" name="Google Shape;1532;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33" name="Google Shape;1533;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34" name="Google Shape;1534;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35" name="Google Shape;1535;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36" name="Google Shape;1536;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37" name="Google Shape;1537;p103"/>
          <p:cNvGrpSpPr/>
          <p:nvPr/>
        </p:nvGrpSpPr>
        <p:grpSpPr>
          <a:xfrm>
            <a:off x="1218895" y="3300915"/>
            <a:ext cx="2071215" cy="1296816"/>
            <a:chOff x="457200" y="1466425"/>
            <a:chExt cx="776900" cy="486300"/>
          </a:xfrm>
        </p:grpSpPr>
        <p:sp>
          <p:nvSpPr>
            <p:cNvPr id="1538" name="Google Shape;1538;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39" name="Google Shape;1539;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0" name="Google Shape;1540;p103"/>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1" name="Google Shape;1541;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2" name="Google Shape;1542;p103"/>
          <p:cNvGrpSpPr/>
          <p:nvPr/>
        </p:nvGrpSpPr>
        <p:grpSpPr>
          <a:xfrm>
            <a:off x="1218895" y="4877115"/>
            <a:ext cx="2071215" cy="1296816"/>
            <a:chOff x="457200" y="1466425"/>
            <a:chExt cx="776900" cy="486300"/>
          </a:xfrm>
        </p:grpSpPr>
        <p:sp>
          <p:nvSpPr>
            <p:cNvPr id="1543" name="Google Shape;1543;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44" name="Google Shape;1544;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5" name="Google Shape;1545;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6" name="Google Shape;1546;p103"/>
          <p:cNvGrpSpPr/>
          <p:nvPr/>
        </p:nvGrpSpPr>
        <p:grpSpPr>
          <a:xfrm>
            <a:off x="1218895" y="6453315"/>
            <a:ext cx="2071215" cy="1296816"/>
            <a:chOff x="457200" y="1466425"/>
            <a:chExt cx="776900" cy="486300"/>
          </a:xfrm>
        </p:grpSpPr>
        <p:sp>
          <p:nvSpPr>
            <p:cNvPr id="1547" name="Google Shape;1547;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48" name="Google Shape;1548;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9" name="Google Shape;1549;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0" name="Google Shape;1550;p103"/>
          <p:cNvGrpSpPr/>
          <p:nvPr/>
        </p:nvGrpSpPr>
        <p:grpSpPr>
          <a:xfrm>
            <a:off x="1218895" y="8029515"/>
            <a:ext cx="2071215" cy="1296816"/>
            <a:chOff x="457200" y="1466425"/>
            <a:chExt cx="776900" cy="486300"/>
          </a:xfrm>
        </p:grpSpPr>
        <p:sp>
          <p:nvSpPr>
            <p:cNvPr id="1551" name="Google Shape;1551;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52" name="Google Shape;1552;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3" name="Google Shape;1553;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4" name="Google Shape;1554;p103"/>
          <p:cNvGrpSpPr/>
          <p:nvPr/>
        </p:nvGrpSpPr>
        <p:grpSpPr>
          <a:xfrm>
            <a:off x="1218895" y="9605749"/>
            <a:ext cx="2071215" cy="1296816"/>
            <a:chOff x="457200" y="1466425"/>
            <a:chExt cx="776900" cy="486300"/>
          </a:xfrm>
        </p:grpSpPr>
        <p:sp>
          <p:nvSpPr>
            <p:cNvPr id="1555" name="Google Shape;1555;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56" name="Google Shape;1556;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7" name="Google Shape;1557;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58" name="Google Shape;1558;p103"/>
          <p:cNvGrpSpPr/>
          <p:nvPr/>
        </p:nvGrpSpPr>
        <p:grpSpPr>
          <a:xfrm>
            <a:off x="1218895" y="11182082"/>
            <a:ext cx="2071215" cy="1296816"/>
            <a:chOff x="457200" y="1466425"/>
            <a:chExt cx="776900" cy="486300"/>
          </a:xfrm>
        </p:grpSpPr>
        <p:sp>
          <p:nvSpPr>
            <p:cNvPr id="1559" name="Google Shape;1559;p103"/>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60" name="Google Shape;1560;p103"/>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1" name="Google Shape;1561;p103"/>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2" name="Google Shape;1562;p103"/>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3" name="Google Shape;1563;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4" name="Google Shape;1564;p103"/>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5" name="Google Shape;1565;p103"/>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3" Type="http://schemas.openxmlformats.org/officeDocument/2006/relationships/theme" Target="../theme/theme4.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0.xml"/><Relationship Id="rId42" Type="http://schemas.openxmlformats.org/officeDocument/2006/relationships/slideLayout" Target="../slideLayouts/slideLayout122.xml"/><Relationship Id="rId41" Type="http://schemas.openxmlformats.org/officeDocument/2006/relationships/slideLayout" Target="../slideLayouts/slideLayout121.xml"/><Relationship Id="rId44" Type="http://schemas.openxmlformats.org/officeDocument/2006/relationships/slideLayout" Target="../slideLayouts/slideLayout124.xml"/><Relationship Id="rId43" Type="http://schemas.openxmlformats.org/officeDocument/2006/relationships/slideLayout" Target="../slideLayouts/slideLayout123.xml"/><Relationship Id="rId46" Type="http://schemas.openxmlformats.org/officeDocument/2006/relationships/slideLayout" Target="../slideLayouts/slideLayout126.xml"/><Relationship Id="rId45" Type="http://schemas.openxmlformats.org/officeDocument/2006/relationships/slideLayout" Target="../slideLayouts/slideLayout12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48" Type="http://schemas.openxmlformats.org/officeDocument/2006/relationships/slideLayout" Target="../slideLayouts/slideLayout128.xml"/><Relationship Id="rId47" Type="http://schemas.openxmlformats.org/officeDocument/2006/relationships/slideLayout" Target="../slideLayouts/slideLayout127.xml"/><Relationship Id="rId49" Type="http://schemas.openxmlformats.org/officeDocument/2006/relationships/slideLayout" Target="../slideLayouts/slideLayout12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1" Type="http://schemas.openxmlformats.org/officeDocument/2006/relationships/slideLayout" Target="../slideLayouts/slideLayout111.xml"/><Relationship Id="rId30" Type="http://schemas.openxmlformats.org/officeDocument/2006/relationships/slideLayout" Target="../slideLayouts/slideLayout110.xml"/><Relationship Id="rId33" Type="http://schemas.openxmlformats.org/officeDocument/2006/relationships/slideLayout" Target="../slideLayouts/slideLayout113.xml"/><Relationship Id="rId32" Type="http://schemas.openxmlformats.org/officeDocument/2006/relationships/slideLayout" Target="../slideLayouts/slideLayout112.xml"/><Relationship Id="rId35" Type="http://schemas.openxmlformats.org/officeDocument/2006/relationships/slideLayout" Target="../slideLayouts/slideLayout115.xml"/><Relationship Id="rId34" Type="http://schemas.openxmlformats.org/officeDocument/2006/relationships/slideLayout" Target="../slideLayouts/slideLayout114.xml"/><Relationship Id="rId37" Type="http://schemas.openxmlformats.org/officeDocument/2006/relationships/slideLayout" Target="../slideLayouts/slideLayout117.xml"/><Relationship Id="rId36" Type="http://schemas.openxmlformats.org/officeDocument/2006/relationships/slideLayout" Target="../slideLayouts/slideLayout116.xml"/><Relationship Id="rId39" Type="http://schemas.openxmlformats.org/officeDocument/2006/relationships/slideLayout" Target="../slideLayouts/slideLayout119.xml"/><Relationship Id="rId38" Type="http://schemas.openxmlformats.org/officeDocument/2006/relationships/slideLayout" Target="../slideLayouts/slideLayout118.xml"/><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29" Type="http://schemas.openxmlformats.org/officeDocument/2006/relationships/slideLayout" Target="../slideLayouts/slideLayout109.xml"/><Relationship Id="rId51" Type="http://schemas.openxmlformats.org/officeDocument/2006/relationships/slideLayout" Target="../slideLayouts/slideLayout131.xml"/><Relationship Id="rId50" Type="http://schemas.openxmlformats.org/officeDocument/2006/relationships/slideLayout" Target="../slideLayouts/slideLayout130.xml"/><Relationship Id="rId53" Type="http://schemas.openxmlformats.org/officeDocument/2006/relationships/theme" Target="../theme/theme5.xml"/><Relationship Id="rId52" Type="http://schemas.openxmlformats.org/officeDocument/2006/relationships/slideLayout" Target="../slideLayouts/slideLayout132.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22" name="Shape 1322"/>
        <p:cNvGrpSpPr/>
        <p:nvPr/>
      </p:nvGrpSpPr>
      <p:grpSpPr>
        <a:xfrm>
          <a:off x="0" y="0"/>
          <a:ext cx="0" cy="0"/>
          <a:chOff x="0" y="0"/>
          <a:chExt cx="0" cy="0"/>
        </a:xfrm>
      </p:grpSpPr>
      <p:sp>
        <p:nvSpPr>
          <p:cNvPr id="1323" name="Google Shape;1323;p8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0.xml"/><Relationship Id="rId3" Type="http://schemas.openxmlformats.org/officeDocument/2006/relationships/image" Target="../media/image263.png"/><Relationship Id="rId4" Type="http://schemas.openxmlformats.org/officeDocument/2006/relationships/image" Target="../media/image2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2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192.168.1.110/wordpress" TargetMode="External"/><Relationship Id="rId4" Type="http://schemas.openxmlformats.org/officeDocument/2006/relationships/image" Target="../media/image2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47.png"/><Relationship Id="rId4" Type="http://schemas.openxmlformats.org/officeDocument/2006/relationships/image" Target="../media/image2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2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xml"/><Relationship Id="rId3" Type="http://schemas.openxmlformats.org/officeDocument/2006/relationships/image" Target="../media/image2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5.xml"/><Relationship Id="rId3" Type="http://schemas.openxmlformats.org/officeDocument/2006/relationships/image" Target="../media/image228.png"/><Relationship Id="rId4" Type="http://schemas.openxmlformats.org/officeDocument/2006/relationships/image" Target="../media/image2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2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3.xml"/><Relationship Id="rId3" Type="http://schemas.openxmlformats.org/officeDocument/2006/relationships/image" Target="../media/image2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xml"/><Relationship Id="rId3" Type="http://schemas.openxmlformats.org/officeDocument/2006/relationships/image" Target="../media/image2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0.xml"/><Relationship Id="rId3" Type="http://schemas.openxmlformats.org/officeDocument/2006/relationships/image" Target="../media/image2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2.xml"/><Relationship Id="rId3" Type="http://schemas.openxmlformats.org/officeDocument/2006/relationships/image" Target="../media/image2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5.xml"/><Relationship Id="rId3" Type="http://schemas.openxmlformats.org/officeDocument/2006/relationships/image" Target="../media/image2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248.jpg"/><Relationship Id="rId4" Type="http://schemas.openxmlformats.org/officeDocument/2006/relationships/image" Target="../media/image251.jpg"/><Relationship Id="rId5" Type="http://schemas.openxmlformats.org/officeDocument/2006/relationships/image" Target="../media/image24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46.png"/><Relationship Id="rId4" Type="http://schemas.openxmlformats.org/officeDocument/2006/relationships/image" Target="../media/image2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254.png"/><Relationship Id="rId4" Type="http://schemas.openxmlformats.org/officeDocument/2006/relationships/image" Target="../media/image2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 Id="rId3" Type="http://schemas.openxmlformats.org/officeDocument/2006/relationships/image" Target="../media/image2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xml"/><Relationship Id="rId3" Type="http://schemas.openxmlformats.org/officeDocument/2006/relationships/image" Target="../media/image214.png"/><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137"/>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36" name="Google Shape;2336;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7" name="Google Shape;2337;p137"/>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22" name="Shape 2422"/>
        <p:cNvGrpSpPr/>
        <p:nvPr/>
      </p:nvGrpSpPr>
      <p:grpSpPr>
        <a:xfrm>
          <a:off x="0" y="0"/>
          <a:ext cx="0" cy="0"/>
          <a:chOff x="0" y="0"/>
          <a:chExt cx="0" cy="0"/>
        </a:xfrm>
      </p:grpSpPr>
      <p:pic>
        <p:nvPicPr>
          <p:cNvPr id="2423" name="Google Shape;2423;p146"/>
          <p:cNvPicPr preferRelativeResize="0"/>
          <p:nvPr/>
        </p:nvPicPr>
        <p:blipFill>
          <a:blip r:embed="rId3">
            <a:alphaModFix/>
          </a:blip>
          <a:stretch>
            <a:fillRect/>
          </a:stretch>
        </p:blipFill>
        <p:spPr>
          <a:xfrm>
            <a:off x="8524325" y="762000"/>
            <a:ext cx="14953901" cy="6201050"/>
          </a:xfrm>
          <a:prstGeom prst="rect">
            <a:avLst/>
          </a:prstGeom>
          <a:noFill/>
          <a:ln>
            <a:noFill/>
          </a:ln>
        </p:spPr>
      </p:pic>
      <p:sp>
        <p:nvSpPr>
          <p:cNvPr id="2424" name="Google Shape;2424;p146"/>
          <p:cNvSpPr txBox="1"/>
          <p:nvPr/>
        </p:nvSpPr>
        <p:spPr>
          <a:xfrm>
            <a:off x="493650" y="762000"/>
            <a:ext cx="7524600" cy="12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300">
                <a:solidFill>
                  <a:srgbClr val="F3F3F3"/>
                </a:solidFill>
                <a:latin typeface="Roboto"/>
                <a:ea typeface="Roboto"/>
                <a:cs typeface="Roboto"/>
                <a:sym typeface="Roboto"/>
              </a:rPr>
              <a:t>Target 2 Vulnerabilities</a:t>
            </a:r>
            <a:endParaRPr b="1" sz="5500">
              <a:solidFill>
                <a:srgbClr val="F3F3F3"/>
              </a:solidFill>
              <a:latin typeface="Roboto"/>
              <a:ea typeface="Roboto"/>
              <a:cs typeface="Roboto"/>
              <a:sym typeface="Roboto"/>
            </a:endParaRPr>
          </a:p>
        </p:txBody>
      </p:sp>
      <p:sp>
        <p:nvSpPr>
          <p:cNvPr id="2425" name="Google Shape;2425;p146"/>
          <p:cNvSpPr txBox="1"/>
          <p:nvPr/>
        </p:nvSpPr>
        <p:spPr>
          <a:xfrm>
            <a:off x="14781150" y="8334650"/>
            <a:ext cx="4972200" cy="11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FFFFFF"/>
                </a:solidFill>
                <a:latin typeface="Roboto"/>
                <a:ea typeface="Roboto"/>
                <a:cs typeface="Roboto"/>
                <a:sym typeface="Roboto"/>
              </a:rPr>
              <a:t>Fig 2. nmap scan identifies port vulnerabilities</a:t>
            </a:r>
            <a:endParaRPr sz="2600">
              <a:solidFill>
                <a:srgbClr val="FFFFFF"/>
              </a:solidFill>
              <a:latin typeface="Roboto"/>
              <a:ea typeface="Roboto"/>
              <a:cs typeface="Roboto"/>
              <a:sym typeface="Roboto"/>
            </a:endParaRPr>
          </a:p>
          <a:p>
            <a:pPr indent="0" lvl="0" marL="0" rtl="0" algn="l">
              <a:spcBef>
                <a:spcPts val="0"/>
              </a:spcBef>
              <a:spcAft>
                <a:spcPts val="0"/>
              </a:spcAft>
              <a:buNone/>
            </a:pPr>
            <a:r>
              <a:t/>
            </a:r>
            <a:endParaRPr sz="2400">
              <a:solidFill>
                <a:srgbClr val="FFFFFF"/>
              </a:solidFill>
              <a:latin typeface="Roboto"/>
              <a:ea typeface="Roboto"/>
              <a:cs typeface="Roboto"/>
              <a:sym typeface="Roboto"/>
            </a:endParaRPr>
          </a:p>
          <a:p>
            <a:pPr indent="0" lvl="0" marL="0" rtl="0" algn="l">
              <a:spcBef>
                <a:spcPts val="0"/>
              </a:spcBef>
              <a:spcAft>
                <a:spcPts val="0"/>
              </a:spcAft>
              <a:buNone/>
            </a:pPr>
            <a:r>
              <a:t/>
            </a:r>
            <a:endParaRPr sz="2400">
              <a:solidFill>
                <a:srgbClr val="FFFFFF"/>
              </a:solidFill>
              <a:latin typeface="Roboto"/>
              <a:ea typeface="Roboto"/>
              <a:cs typeface="Roboto"/>
              <a:sym typeface="Roboto"/>
            </a:endParaRPr>
          </a:p>
        </p:txBody>
      </p:sp>
      <p:sp>
        <p:nvSpPr>
          <p:cNvPr id="2426" name="Google Shape;2426;p146"/>
          <p:cNvSpPr txBox="1"/>
          <p:nvPr/>
        </p:nvSpPr>
        <p:spPr>
          <a:xfrm>
            <a:off x="4875150" y="2810150"/>
            <a:ext cx="3791100" cy="17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rgbClr val="FFFFFF"/>
                </a:solidFill>
                <a:latin typeface="Roboto"/>
                <a:ea typeface="Roboto"/>
                <a:cs typeface="Roboto"/>
                <a:sym typeface="Roboto"/>
              </a:rPr>
              <a:t>Fig. 1 </a:t>
            </a:r>
            <a:r>
              <a:rPr lang="en-US" sz="2700">
                <a:solidFill>
                  <a:srgbClr val="FFFFFF"/>
                </a:solidFill>
                <a:latin typeface="Roboto"/>
                <a:ea typeface="Roboto"/>
                <a:cs typeface="Roboto"/>
                <a:sym typeface="Roboto"/>
              </a:rPr>
              <a:t>Nikto scan identifies directory listing</a:t>
            </a:r>
            <a:endParaRPr sz="2700">
              <a:solidFill>
                <a:srgbClr val="FFFFFF"/>
              </a:solidFill>
              <a:latin typeface="Roboto"/>
              <a:ea typeface="Roboto"/>
              <a:cs typeface="Roboto"/>
              <a:sym typeface="Roboto"/>
            </a:endParaRPr>
          </a:p>
          <a:p>
            <a:pPr indent="0" lvl="0" marL="0" rtl="0" algn="l">
              <a:spcBef>
                <a:spcPts val="0"/>
              </a:spcBef>
              <a:spcAft>
                <a:spcPts val="0"/>
              </a:spcAft>
              <a:buNone/>
            </a:pPr>
            <a:r>
              <a:t/>
            </a:r>
            <a:endParaRPr sz="2700">
              <a:solidFill>
                <a:srgbClr val="FFFFFF"/>
              </a:solidFill>
              <a:latin typeface="Roboto"/>
              <a:ea typeface="Roboto"/>
              <a:cs typeface="Roboto"/>
              <a:sym typeface="Roboto"/>
            </a:endParaRPr>
          </a:p>
        </p:txBody>
      </p:sp>
      <p:pic>
        <p:nvPicPr>
          <p:cNvPr id="2427" name="Google Shape;2427;p146"/>
          <p:cNvPicPr preferRelativeResize="0"/>
          <p:nvPr/>
        </p:nvPicPr>
        <p:blipFill>
          <a:blip r:embed="rId4">
            <a:alphaModFix/>
          </a:blip>
          <a:stretch>
            <a:fillRect/>
          </a:stretch>
        </p:blipFill>
        <p:spPr>
          <a:xfrm>
            <a:off x="152400" y="7115450"/>
            <a:ext cx="13243277" cy="5995625"/>
          </a:xfrm>
          <a:prstGeom prst="rect">
            <a:avLst/>
          </a:prstGeom>
          <a:noFill/>
          <a:ln>
            <a:noFill/>
          </a:ln>
        </p:spPr>
      </p:pic>
      <p:sp>
        <p:nvSpPr>
          <p:cNvPr id="2428" name="Google Shape;2428;p146"/>
          <p:cNvSpPr txBox="1"/>
          <p:nvPr/>
        </p:nvSpPr>
        <p:spPr>
          <a:xfrm>
            <a:off x="8582625" y="4855225"/>
            <a:ext cx="6104400" cy="6678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46"/>
          <p:cNvSpPr txBox="1"/>
          <p:nvPr/>
        </p:nvSpPr>
        <p:spPr>
          <a:xfrm>
            <a:off x="284350" y="7115450"/>
            <a:ext cx="8145600" cy="4104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33" name="Shape 2433"/>
        <p:cNvGrpSpPr/>
        <p:nvPr/>
      </p:nvGrpSpPr>
      <p:grpSpPr>
        <a:xfrm>
          <a:off x="0" y="0"/>
          <a:ext cx="0" cy="0"/>
          <a:chOff x="0" y="0"/>
          <a:chExt cx="0" cy="0"/>
        </a:xfrm>
      </p:grpSpPr>
      <p:pic>
        <p:nvPicPr>
          <p:cNvPr id="2434" name="Google Shape;2434;p14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35" name="Google Shape;2435;p14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36" name="Google Shape;2436;p14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37" name="Google Shape;2437;p14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41" name="Shape 2441"/>
        <p:cNvGrpSpPr/>
        <p:nvPr/>
      </p:nvGrpSpPr>
      <p:grpSpPr>
        <a:xfrm>
          <a:off x="0" y="0"/>
          <a:ext cx="0" cy="0"/>
          <a:chOff x="0" y="0"/>
          <a:chExt cx="0" cy="0"/>
        </a:xfrm>
      </p:grpSpPr>
      <p:sp>
        <p:nvSpPr>
          <p:cNvPr id="2442" name="Google Shape;2442;p148"/>
          <p:cNvSpPr txBox="1"/>
          <p:nvPr>
            <p:ph type="title"/>
          </p:nvPr>
        </p:nvSpPr>
        <p:spPr>
          <a:xfrm>
            <a:off x="222559"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Exploitation: SSH Through Weak Password Policy</a:t>
            </a:r>
            <a:endParaRPr>
              <a:solidFill>
                <a:srgbClr val="FFFFFF"/>
              </a:solidFill>
            </a:endParaRPr>
          </a:p>
        </p:txBody>
      </p:sp>
      <p:sp>
        <p:nvSpPr>
          <p:cNvPr id="2443" name="Google Shape;2443;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4" name="Google Shape;2444;p14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FFFFFF"/>
                </a:solidFill>
              </a:rPr>
              <a:t>Summarize the following:</a:t>
            </a:r>
            <a:endParaRPr sz="4400">
              <a:solidFill>
                <a:srgbClr val="FFFFFF"/>
              </a:solidFill>
            </a:endParaRPr>
          </a:p>
          <a:p>
            <a:pPr indent="-508000" lvl="0" marL="914400" rtl="0" algn="l">
              <a:lnSpc>
                <a:spcPct val="115000"/>
              </a:lnSpc>
              <a:spcBef>
                <a:spcPts val="1200"/>
              </a:spcBef>
              <a:spcAft>
                <a:spcPts val="0"/>
              </a:spcAft>
              <a:buClr>
                <a:srgbClr val="FFFFFF"/>
              </a:buClr>
              <a:buSzPts val="4400"/>
              <a:buChar char="●"/>
            </a:pPr>
            <a:r>
              <a:rPr lang="en-US" sz="4400">
                <a:solidFill>
                  <a:srgbClr val="FFFFFF"/>
                </a:solidFill>
              </a:rPr>
              <a:t>Exploiting the vulnerability:</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SSH was used to login with user “Michael” account</a:t>
            </a:r>
            <a:endParaRPr sz="4400">
              <a:solidFill>
                <a:srgbClr val="FFFFFF"/>
              </a:solidFill>
            </a:endParaRPr>
          </a:p>
          <a:p>
            <a:pPr indent="-508000" lvl="0" marL="914400" rtl="0" algn="l">
              <a:lnSpc>
                <a:spcPct val="115000"/>
              </a:lnSpc>
              <a:spcBef>
                <a:spcPts val="0"/>
              </a:spcBef>
              <a:spcAft>
                <a:spcPts val="0"/>
              </a:spcAft>
              <a:buClr>
                <a:srgbClr val="FFFFFF"/>
              </a:buClr>
              <a:buSzPts val="4400"/>
              <a:buChar char="●"/>
            </a:pPr>
            <a:r>
              <a:rPr lang="en-US" sz="4400">
                <a:solidFill>
                  <a:srgbClr val="FFFFFF"/>
                </a:solidFill>
              </a:rPr>
              <a:t>What did the exploit achieve?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User Shell was achieved</a:t>
            </a:r>
            <a:endParaRPr sz="4400">
              <a:solidFill>
                <a:srgbClr val="FFFFFF"/>
              </a:solidFill>
            </a:endParaRPr>
          </a:p>
          <a:p>
            <a:pPr indent="-508000" lvl="0" marL="914400" rtl="0" algn="l">
              <a:lnSpc>
                <a:spcPct val="115000"/>
              </a:lnSpc>
              <a:spcBef>
                <a:spcPts val="0"/>
              </a:spcBef>
              <a:spcAft>
                <a:spcPts val="1000"/>
              </a:spcAft>
              <a:buClr>
                <a:srgbClr val="FFFFFF"/>
              </a:buClr>
              <a:buSzPts val="4400"/>
              <a:buChar char="●"/>
            </a:pPr>
            <a:r>
              <a:rPr lang="en-US" sz="4400">
                <a:solidFill>
                  <a:srgbClr val="FFFFFF"/>
                </a:solidFill>
              </a:rPr>
              <a:t>Command used: ssh michael@192.168.1.110</a:t>
            </a:r>
            <a:endParaRPr sz="4400">
              <a:solidFill>
                <a:srgbClr val="FFFFFF"/>
              </a:solidFill>
            </a:endParaRPr>
          </a:p>
        </p:txBody>
      </p:sp>
      <p:pic>
        <p:nvPicPr>
          <p:cNvPr id="2445" name="Google Shape;2445;p148"/>
          <p:cNvPicPr preferRelativeResize="0"/>
          <p:nvPr/>
        </p:nvPicPr>
        <p:blipFill>
          <a:blip r:embed="rId3">
            <a:alphaModFix/>
          </a:blip>
          <a:stretch>
            <a:fillRect/>
          </a:stretch>
        </p:blipFill>
        <p:spPr>
          <a:xfrm>
            <a:off x="2002650" y="7539199"/>
            <a:ext cx="21079576" cy="528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49" name="Shape 2449"/>
        <p:cNvGrpSpPr/>
        <p:nvPr/>
      </p:nvGrpSpPr>
      <p:grpSpPr>
        <a:xfrm>
          <a:off x="0" y="0"/>
          <a:ext cx="0" cy="0"/>
          <a:chOff x="0" y="0"/>
          <a:chExt cx="0" cy="0"/>
        </a:xfrm>
      </p:grpSpPr>
      <p:sp>
        <p:nvSpPr>
          <p:cNvPr id="2450" name="Google Shape;2450;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Exploitation: WordPress Enumeration</a:t>
            </a:r>
            <a:endParaRPr>
              <a:solidFill>
                <a:srgbClr val="FFFFFF"/>
              </a:solidFill>
            </a:endParaRPr>
          </a:p>
        </p:txBody>
      </p:sp>
      <p:sp>
        <p:nvSpPr>
          <p:cNvPr id="2451" name="Google Shape;2451;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2" name="Google Shape;2452;p149"/>
          <p:cNvSpPr txBox="1"/>
          <p:nvPr>
            <p:ph idx="3" type="body"/>
          </p:nvPr>
        </p:nvSpPr>
        <p:spPr>
          <a:xfrm>
            <a:off x="0" y="2160700"/>
            <a:ext cx="22694100" cy="63243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FFFFFF"/>
                </a:solidFill>
              </a:rPr>
              <a:t>Summarize the following:</a:t>
            </a:r>
            <a:endParaRPr sz="4400">
              <a:solidFill>
                <a:srgbClr val="FFFFFF"/>
              </a:solidFill>
            </a:endParaRPr>
          </a:p>
          <a:p>
            <a:pPr indent="-508000" lvl="0" marL="914400" rtl="0" algn="l">
              <a:lnSpc>
                <a:spcPct val="115000"/>
              </a:lnSpc>
              <a:spcBef>
                <a:spcPts val="1200"/>
              </a:spcBef>
              <a:spcAft>
                <a:spcPts val="0"/>
              </a:spcAft>
              <a:buClr>
                <a:srgbClr val="FFFFFF"/>
              </a:buClr>
              <a:buSzPts val="4400"/>
              <a:buChar char="●"/>
            </a:pPr>
            <a:r>
              <a:rPr lang="en-US" sz="4400">
                <a:solidFill>
                  <a:srgbClr val="FFFFFF"/>
                </a:solidFill>
              </a:rPr>
              <a:t>Exploited the vulnerability using the following tools: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Nmap and wpscan</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lang="en-US" sz="4400">
                <a:solidFill>
                  <a:srgbClr val="FFFFFF"/>
                </a:solidFill>
              </a:rPr>
              <a:t>What did the exploit achieve?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Enumerating users and vulnerable plugins from the wordpress website</a:t>
            </a:r>
            <a:endParaRPr sz="4400">
              <a:solidFill>
                <a:srgbClr val="FFFFFF"/>
              </a:solidFill>
            </a:endParaRPr>
          </a:p>
          <a:p>
            <a:pPr indent="-508000" lvl="0" marL="914400" rtl="0" algn="l">
              <a:lnSpc>
                <a:spcPct val="115000"/>
              </a:lnSpc>
              <a:spcBef>
                <a:spcPts val="1000"/>
              </a:spcBef>
              <a:spcAft>
                <a:spcPts val="1000"/>
              </a:spcAft>
              <a:buClr>
                <a:srgbClr val="FFFFFF"/>
              </a:buClr>
              <a:buSzPts val="4400"/>
              <a:buFont typeface="Consolas"/>
              <a:buChar char="●"/>
            </a:pPr>
            <a:r>
              <a:rPr lang="en-US" sz="4400">
                <a:solidFill>
                  <a:srgbClr val="FFFFFF"/>
                </a:solidFill>
                <a:latin typeface="Consolas"/>
                <a:ea typeface="Consolas"/>
                <a:cs typeface="Consolas"/>
                <a:sym typeface="Consolas"/>
              </a:rPr>
              <a:t>wpscan --url </a:t>
            </a:r>
            <a:r>
              <a:rPr lang="en-US" sz="4400" u="sng">
                <a:solidFill>
                  <a:srgbClr val="FFFFFF"/>
                </a:solidFill>
                <a:latin typeface="Consolas"/>
                <a:ea typeface="Consolas"/>
                <a:cs typeface="Consolas"/>
                <a:sym typeface="Consolas"/>
                <a:hlinkClick r:id="rId3">
                  <a:extLst>
                    <a:ext uri="{A12FA001-AC4F-418D-AE19-62706E023703}">
                      <ahyp:hlinkClr val="tx"/>
                    </a:ext>
                  </a:extLst>
                </a:hlinkClick>
              </a:rPr>
              <a:t>http://192.168.1.110/wordpress</a:t>
            </a:r>
            <a:r>
              <a:rPr lang="en-US" sz="4400">
                <a:solidFill>
                  <a:srgbClr val="FFFFFF"/>
                </a:solidFill>
                <a:latin typeface="Consolas"/>
                <a:ea typeface="Consolas"/>
                <a:cs typeface="Consolas"/>
                <a:sym typeface="Consolas"/>
              </a:rPr>
              <a:t> --enumerate u</a:t>
            </a:r>
            <a:endParaRPr sz="4400">
              <a:solidFill>
                <a:srgbClr val="FFFFFF"/>
              </a:solidFill>
              <a:latin typeface="Consolas"/>
              <a:ea typeface="Consolas"/>
              <a:cs typeface="Consolas"/>
              <a:sym typeface="Consolas"/>
            </a:endParaRPr>
          </a:p>
        </p:txBody>
      </p:sp>
      <p:pic>
        <p:nvPicPr>
          <p:cNvPr id="2453" name="Google Shape;2453;p149"/>
          <p:cNvPicPr preferRelativeResize="0"/>
          <p:nvPr/>
        </p:nvPicPr>
        <p:blipFill rotWithShape="1">
          <a:blip r:embed="rId4">
            <a:alphaModFix/>
          </a:blip>
          <a:srcRect b="0" l="0" r="30982" t="0"/>
          <a:stretch/>
        </p:blipFill>
        <p:spPr>
          <a:xfrm>
            <a:off x="841775" y="9458200"/>
            <a:ext cx="22694099" cy="11106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58" name="Shape 2458"/>
        <p:cNvGrpSpPr/>
        <p:nvPr/>
      </p:nvGrpSpPr>
      <p:grpSpPr>
        <a:xfrm>
          <a:off x="0" y="0"/>
          <a:ext cx="0" cy="0"/>
          <a:chOff x="0" y="0"/>
          <a:chExt cx="0" cy="0"/>
        </a:xfrm>
      </p:grpSpPr>
      <p:sp>
        <p:nvSpPr>
          <p:cNvPr id="2459" name="Google Shape;2459;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0" name="Google Shape;2460;p15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461" name="Google Shape;2461;p150"/>
          <p:cNvPicPr preferRelativeResize="0"/>
          <p:nvPr/>
        </p:nvPicPr>
        <p:blipFill rotWithShape="1">
          <a:blip r:embed="rId3">
            <a:alphaModFix/>
          </a:blip>
          <a:srcRect b="32813" l="0" r="28371" t="0"/>
          <a:stretch/>
        </p:blipFill>
        <p:spPr>
          <a:xfrm>
            <a:off x="2747076" y="1852001"/>
            <a:ext cx="16095921" cy="11259075"/>
          </a:xfrm>
          <a:prstGeom prst="rect">
            <a:avLst/>
          </a:prstGeom>
          <a:noFill/>
          <a:ln>
            <a:noFill/>
          </a:ln>
        </p:spPr>
      </p:pic>
      <p:sp>
        <p:nvSpPr>
          <p:cNvPr id="2462" name="Google Shape;2462;p150"/>
          <p:cNvSpPr txBox="1"/>
          <p:nvPr/>
        </p:nvSpPr>
        <p:spPr>
          <a:xfrm>
            <a:off x="1111125" y="336700"/>
            <a:ext cx="16734300" cy="15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0">
                <a:solidFill>
                  <a:srgbClr val="FFFFFF"/>
                </a:solidFill>
              </a:rPr>
              <a:t>WPscan Results</a:t>
            </a:r>
            <a:endParaRPr sz="7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66" name="Shape 2466"/>
        <p:cNvGrpSpPr/>
        <p:nvPr/>
      </p:nvGrpSpPr>
      <p:grpSpPr>
        <a:xfrm>
          <a:off x="0" y="0"/>
          <a:ext cx="0" cy="0"/>
          <a:chOff x="0" y="0"/>
          <a:chExt cx="0" cy="0"/>
        </a:xfrm>
      </p:grpSpPr>
      <p:sp>
        <p:nvSpPr>
          <p:cNvPr id="2467" name="Google Shape;2467;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Exploitation: MySQL 5.5</a:t>
            </a:r>
            <a:endParaRPr>
              <a:solidFill>
                <a:srgbClr val="FFFFFF"/>
              </a:solidFill>
            </a:endParaRPr>
          </a:p>
        </p:txBody>
      </p:sp>
      <p:sp>
        <p:nvSpPr>
          <p:cNvPr id="2468" name="Google Shape;2468;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9" name="Google Shape;2469;p151"/>
          <p:cNvSpPr txBox="1"/>
          <p:nvPr>
            <p:ph idx="3" type="body"/>
          </p:nvPr>
        </p:nvSpPr>
        <p:spPr>
          <a:xfrm>
            <a:off x="703375" y="2295400"/>
            <a:ext cx="87024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u="sng">
                <a:solidFill>
                  <a:srgbClr val="FFFFFF"/>
                </a:solidFill>
              </a:rPr>
              <a:t>Exploit</a:t>
            </a:r>
            <a:r>
              <a:rPr lang="en-US" sz="4400">
                <a:solidFill>
                  <a:srgbClr val="FFFFFF"/>
                </a:solidFill>
              </a:rPr>
              <a:t>: mysql -u root -p R@v3nSecurity</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mysql → use wordpress;</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mysql select * from wp_users</a:t>
            </a:r>
            <a:endParaRPr sz="4400">
              <a:solidFill>
                <a:srgbClr val="FFFFFF"/>
              </a:solidFill>
            </a:endParaRPr>
          </a:p>
          <a:p>
            <a:pPr indent="0" lvl="0" marL="0" rtl="0" algn="l">
              <a:lnSpc>
                <a:spcPct val="115000"/>
              </a:lnSpc>
              <a:spcBef>
                <a:spcPts val="1000"/>
              </a:spcBef>
              <a:spcAft>
                <a:spcPts val="1000"/>
              </a:spcAft>
              <a:buNone/>
            </a:pPr>
            <a:r>
              <a:rPr lang="en-US" sz="4400" u="sng">
                <a:solidFill>
                  <a:srgbClr val="FFFFFF"/>
                </a:solidFill>
              </a:rPr>
              <a:t>Achievement</a:t>
            </a:r>
            <a:r>
              <a:rPr lang="en-US" sz="4400">
                <a:solidFill>
                  <a:srgbClr val="FFFFFF"/>
                </a:solidFill>
              </a:rPr>
              <a:t>: Logged into MySQL database, accessed Usernames/password hashes</a:t>
            </a:r>
            <a:endParaRPr sz="4400">
              <a:solidFill>
                <a:srgbClr val="FFFFFF"/>
              </a:solidFill>
            </a:endParaRPr>
          </a:p>
        </p:txBody>
      </p:sp>
      <p:pic>
        <p:nvPicPr>
          <p:cNvPr id="2470" name="Google Shape;2470;p151"/>
          <p:cNvPicPr preferRelativeResize="0"/>
          <p:nvPr/>
        </p:nvPicPr>
        <p:blipFill>
          <a:blip r:embed="rId3">
            <a:alphaModFix/>
          </a:blip>
          <a:stretch>
            <a:fillRect/>
          </a:stretch>
        </p:blipFill>
        <p:spPr>
          <a:xfrm>
            <a:off x="9405775" y="6746150"/>
            <a:ext cx="13053075" cy="6473047"/>
          </a:xfrm>
          <a:prstGeom prst="rect">
            <a:avLst/>
          </a:prstGeom>
          <a:noFill/>
          <a:ln>
            <a:noFill/>
          </a:ln>
        </p:spPr>
      </p:pic>
      <p:pic>
        <p:nvPicPr>
          <p:cNvPr id="2471" name="Google Shape;2471;p151"/>
          <p:cNvPicPr preferRelativeResize="0"/>
          <p:nvPr/>
        </p:nvPicPr>
        <p:blipFill>
          <a:blip r:embed="rId4">
            <a:alphaModFix/>
          </a:blip>
          <a:stretch>
            <a:fillRect/>
          </a:stretch>
        </p:blipFill>
        <p:spPr>
          <a:xfrm>
            <a:off x="9558175" y="2232250"/>
            <a:ext cx="11721579" cy="451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76" name="Shape 2476"/>
        <p:cNvGrpSpPr/>
        <p:nvPr/>
      </p:nvGrpSpPr>
      <p:grpSpPr>
        <a:xfrm>
          <a:off x="0" y="0"/>
          <a:ext cx="0" cy="0"/>
          <a:chOff x="0" y="0"/>
          <a:chExt cx="0" cy="0"/>
        </a:xfrm>
      </p:grpSpPr>
      <p:sp>
        <p:nvSpPr>
          <p:cNvPr id="2477" name="Google Shape;2477;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8" name="Google Shape;2478;p15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79" name="Google Shape;2479;p152"/>
          <p:cNvSpPr txBox="1"/>
          <p:nvPr/>
        </p:nvSpPr>
        <p:spPr>
          <a:xfrm>
            <a:off x="1346825" y="336700"/>
            <a:ext cx="19125000" cy="13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100">
                <a:solidFill>
                  <a:srgbClr val="FFFFFF"/>
                </a:solidFill>
              </a:rPr>
              <a:t>Exploitation: Root Access</a:t>
            </a:r>
            <a:endParaRPr sz="6100">
              <a:solidFill>
                <a:srgbClr val="FFFFFF"/>
              </a:solidFill>
            </a:endParaRPr>
          </a:p>
        </p:txBody>
      </p:sp>
      <p:sp>
        <p:nvSpPr>
          <p:cNvPr id="2480" name="Google Shape;2480;p152"/>
          <p:cNvSpPr txBox="1"/>
          <p:nvPr/>
        </p:nvSpPr>
        <p:spPr>
          <a:xfrm>
            <a:off x="1212150" y="1750875"/>
            <a:ext cx="21252900" cy="9663600"/>
          </a:xfrm>
          <a:prstGeom prst="rect">
            <a:avLst/>
          </a:prstGeom>
          <a:noFill/>
          <a:ln>
            <a:noFill/>
          </a:ln>
        </p:spPr>
        <p:txBody>
          <a:bodyPr anchorCtr="0" anchor="t" bIns="91425" lIns="91425" spcFirstLastPara="1" rIns="91425" wrap="square" tIns="91425">
            <a:noAutofit/>
          </a:bodyPr>
          <a:lstStyle/>
          <a:p>
            <a:pPr indent="-508000" lvl="0" marL="457200" rtl="0" algn="l">
              <a:spcBef>
                <a:spcPts val="0"/>
              </a:spcBef>
              <a:spcAft>
                <a:spcPts val="0"/>
              </a:spcAft>
              <a:buClr>
                <a:srgbClr val="FFFFFF"/>
              </a:buClr>
              <a:buSzPts val="4400"/>
              <a:buChar char="●"/>
            </a:pPr>
            <a:r>
              <a:rPr lang="en-US" sz="4400">
                <a:solidFill>
                  <a:srgbClr val="FFFFFF"/>
                </a:solidFill>
              </a:rPr>
              <a:t>While still logged into MySQL, password hashes for another user was found</a:t>
            </a:r>
            <a:endParaRPr sz="4400">
              <a:solidFill>
                <a:srgbClr val="FFFFFF"/>
              </a:solidFill>
            </a:endParaRPr>
          </a:p>
          <a:p>
            <a:pPr indent="-508000" lvl="1" marL="914400" rtl="0" algn="l">
              <a:spcBef>
                <a:spcPts val="0"/>
              </a:spcBef>
              <a:spcAft>
                <a:spcPts val="0"/>
              </a:spcAft>
              <a:buClr>
                <a:srgbClr val="FFFFFF"/>
              </a:buClr>
              <a:buSzPts val="4400"/>
              <a:buChar char="○"/>
            </a:pPr>
            <a:r>
              <a:rPr lang="en-US" sz="4400">
                <a:solidFill>
                  <a:srgbClr val="FFFFFF"/>
                </a:solidFill>
              </a:rPr>
              <a:t>User: steven</a:t>
            </a:r>
            <a:endParaRPr sz="4400">
              <a:solidFill>
                <a:srgbClr val="FFFFFF"/>
              </a:solidFill>
            </a:endParaRPr>
          </a:p>
          <a:p>
            <a:pPr indent="-508000" lvl="0" marL="457200" rtl="0" algn="l">
              <a:spcBef>
                <a:spcPts val="0"/>
              </a:spcBef>
              <a:spcAft>
                <a:spcPts val="0"/>
              </a:spcAft>
              <a:buClr>
                <a:srgbClr val="FFFFFF"/>
              </a:buClr>
              <a:buSzPts val="4400"/>
              <a:buChar char="●"/>
            </a:pPr>
            <a:r>
              <a:rPr lang="en-US" sz="4400">
                <a:solidFill>
                  <a:srgbClr val="FFFFFF"/>
                </a:solidFill>
              </a:rPr>
              <a:t>John The Ripper was used to crack the password hash </a:t>
            </a:r>
            <a:endParaRPr sz="4400">
              <a:solidFill>
                <a:srgbClr val="FFFFFF"/>
              </a:solidFill>
            </a:endParaRPr>
          </a:p>
          <a:p>
            <a:pPr indent="-508000" lvl="1" marL="914400" rtl="0" algn="l">
              <a:spcBef>
                <a:spcPts val="0"/>
              </a:spcBef>
              <a:spcAft>
                <a:spcPts val="0"/>
              </a:spcAft>
              <a:buClr>
                <a:srgbClr val="FFFFFF"/>
              </a:buClr>
              <a:buSzPts val="4400"/>
              <a:buChar char="○"/>
            </a:pPr>
            <a:r>
              <a:rPr lang="en-US" sz="4400">
                <a:solidFill>
                  <a:srgbClr val="FFFFFF"/>
                </a:solidFill>
              </a:rPr>
              <a:t>steven’s password: pink84</a:t>
            </a:r>
            <a:endParaRPr sz="4400">
              <a:solidFill>
                <a:srgbClr val="FFFFFF"/>
              </a:solidFill>
            </a:endParaRPr>
          </a:p>
          <a:p>
            <a:pPr indent="-508000" lvl="0" marL="457200" rtl="0" algn="l">
              <a:spcBef>
                <a:spcPts val="0"/>
              </a:spcBef>
              <a:spcAft>
                <a:spcPts val="0"/>
              </a:spcAft>
              <a:buClr>
                <a:srgbClr val="FFFFFF"/>
              </a:buClr>
              <a:buSzPts val="4400"/>
              <a:buChar char="●"/>
            </a:pPr>
            <a:r>
              <a:rPr lang="en-US" sz="4400">
                <a:solidFill>
                  <a:srgbClr val="FFFFFF"/>
                </a:solidFill>
              </a:rPr>
              <a:t>Opened another shell with Steven’s account and then ran a python script to gain root access</a:t>
            </a:r>
            <a:endParaRPr sz="4400">
              <a:solidFill>
                <a:srgbClr val="FFFFFF"/>
              </a:solidFill>
            </a:endParaRPr>
          </a:p>
        </p:txBody>
      </p:sp>
      <p:pic>
        <p:nvPicPr>
          <p:cNvPr id="2481" name="Google Shape;2481;p152"/>
          <p:cNvPicPr preferRelativeResize="0"/>
          <p:nvPr/>
        </p:nvPicPr>
        <p:blipFill>
          <a:blip r:embed="rId3">
            <a:alphaModFix/>
          </a:blip>
          <a:stretch>
            <a:fillRect/>
          </a:stretch>
        </p:blipFill>
        <p:spPr>
          <a:xfrm>
            <a:off x="1212151" y="5957026"/>
            <a:ext cx="18148550" cy="680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85" name="Shape 2485"/>
        <p:cNvGrpSpPr/>
        <p:nvPr/>
      </p:nvGrpSpPr>
      <p:grpSpPr>
        <a:xfrm>
          <a:off x="0" y="0"/>
          <a:ext cx="0" cy="0"/>
          <a:chOff x="0" y="0"/>
          <a:chExt cx="0" cy="0"/>
        </a:xfrm>
      </p:grpSpPr>
      <p:pic>
        <p:nvPicPr>
          <p:cNvPr id="2486" name="Google Shape;2486;p15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87" name="Google Shape;2487;p15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88" name="Google Shape;2488;p15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89" name="Google Shape;2489;p15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93" name="Shape 2493"/>
        <p:cNvGrpSpPr/>
        <p:nvPr/>
      </p:nvGrpSpPr>
      <p:grpSpPr>
        <a:xfrm>
          <a:off x="0" y="0"/>
          <a:ext cx="0" cy="0"/>
          <a:chOff x="0" y="0"/>
          <a:chExt cx="0" cy="0"/>
        </a:xfrm>
      </p:grpSpPr>
      <p:sp>
        <p:nvSpPr>
          <p:cNvPr id="2494" name="Google Shape;2494;p15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 of Excessive HTTP Errors</a:t>
            </a:r>
            <a:endParaRPr b="1">
              <a:solidFill>
                <a:srgbClr val="FFFFFF"/>
              </a:solidFill>
              <a:latin typeface="Roboto"/>
              <a:ea typeface="Roboto"/>
              <a:cs typeface="Roboto"/>
              <a:sym typeface="Roboto"/>
            </a:endParaRPr>
          </a:p>
        </p:txBody>
      </p:sp>
      <p:sp>
        <p:nvSpPr>
          <p:cNvPr id="2495" name="Google Shape;2495;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96" name="Google Shape;2496;p154"/>
          <p:cNvSpPr txBox="1"/>
          <p:nvPr>
            <p:ph idx="3" type="body"/>
          </p:nvPr>
        </p:nvSpPr>
        <p:spPr>
          <a:xfrm>
            <a:off x="717425" y="20005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FFFFFF"/>
                </a:solidFill>
              </a:rPr>
              <a:t>Monitoring Overview</a:t>
            </a:r>
            <a:endParaRPr sz="4400">
              <a:solidFill>
                <a:srgbClr val="FFFFFF"/>
              </a:solidFill>
            </a:endParaRPr>
          </a:p>
          <a:p>
            <a:pPr indent="-508000" lvl="0" marL="457200" rtl="0" algn="l">
              <a:lnSpc>
                <a:spcPct val="115000"/>
              </a:lnSpc>
              <a:spcBef>
                <a:spcPts val="1200"/>
              </a:spcBef>
              <a:spcAft>
                <a:spcPts val="0"/>
              </a:spcAft>
              <a:buClr>
                <a:srgbClr val="FFFFFF"/>
              </a:buClr>
              <a:buSzPts val="4400"/>
              <a:buChar char="●"/>
            </a:pPr>
            <a:r>
              <a:rPr lang="en-US" sz="4400">
                <a:solidFill>
                  <a:srgbClr val="FFFFFF"/>
                </a:solidFill>
              </a:rPr>
              <a:t>Which alerts detect this exploit?  Excessive HTTP Errors</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Which metrics do they measure?  http.response.status_code</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Which thresholds do they fire at? 400 for the last 5 minutes</a:t>
            </a:r>
            <a:endParaRPr sz="4400">
              <a:solidFill>
                <a:srgbClr val="FFFFFF"/>
              </a:solidFill>
            </a:endParaRPr>
          </a:p>
          <a:p>
            <a:pPr indent="0" lvl="0" marL="0" rtl="0" algn="l">
              <a:spcBef>
                <a:spcPts val="1000"/>
              </a:spcBef>
              <a:spcAft>
                <a:spcPts val="0"/>
              </a:spcAft>
              <a:buNone/>
            </a:pPr>
            <a:r>
              <a:t/>
            </a:r>
            <a:endParaRPr sz="4400">
              <a:solidFill>
                <a:srgbClr val="FFFFFF"/>
              </a:solidFill>
            </a:endParaRPr>
          </a:p>
          <a:p>
            <a:pPr indent="0" lvl="0" marL="0" rtl="0" algn="l">
              <a:spcBef>
                <a:spcPts val="1200"/>
              </a:spcBef>
              <a:spcAft>
                <a:spcPts val="0"/>
              </a:spcAft>
              <a:buNone/>
            </a:pPr>
            <a:r>
              <a:rPr b="1" lang="en-US" sz="4400">
                <a:solidFill>
                  <a:srgbClr val="FFFFFF"/>
                </a:solidFill>
              </a:rPr>
              <a:t>Mitigating Detection</a:t>
            </a:r>
            <a:endParaRPr b="1" sz="4400">
              <a:solidFill>
                <a:srgbClr val="FFFFFF"/>
              </a:solidFill>
            </a:endParaRPr>
          </a:p>
          <a:p>
            <a:pPr indent="-508000" lvl="0" marL="457200" marR="0" rtl="0" algn="l">
              <a:lnSpc>
                <a:spcPct val="115000"/>
              </a:lnSpc>
              <a:spcBef>
                <a:spcPts val="1200"/>
              </a:spcBef>
              <a:spcAft>
                <a:spcPts val="0"/>
              </a:spcAft>
              <a:buClr>
                <a:srgbClr val="FFFFFF"/>
              </a:buClr>
              <a:buSzPts val="4400"/>
              <a:buChar char="●"/>
            </a:pPr>
            <a:r>
              <a:rPr lang="en-US" sz="4400">
                <a:solidFill>
                  <a:srgbClr val="FFFFFF"/>
                </a:solidFill>
              </a:rPr>
              <a:t>How can you execute the same exploit without triggering the alert?</a:t>
            </a:r>
            <a:r>
              <a:rPr lang="en-US" sz="4400">
                <a:solidFill>
                  <a:srgbClr val="FFFFFF"/>
                </a:solidFill>
              </a:rPr>
              <a:t> Using Gobuster isn’t made for low detection, but it does produce great results</a:t>
            </a:r>
            <a:endParaRPr sz="4400">
              <a:solidFill>
                <a:srgbClr val="FFFFFF"/>
              </a:solidFill>
            </a:endParaRPr>
          </a:p>
          <a:p>
            <a:pPr indent="-508000" lvl="0" marL="457200" marR="0" rtl="0" algn="l">
              <a:lnSpc>
                <a:spcPct val="115000"/>
              </a:lnSpc>
              <a:spcBef>
                <a:spcPts val="1000"/>
              </a:spcBef>
              <a:spcAft>
                <a:spcPts val="1000"/>
              </a:spcAft>
              <a:buClr>
                <a:srgbClr val="FFFFFF"/>
              </a:buClr>
              <a:buSzPts val="4400"/>
              <a:buChar char="●"/>
            </a:pPr>
            <a:r>
              <a:rPr lang="en-US" sz="4400">
                <a:solidFill>
                  <a:srgbClr val="FFFFFF"/>
                </a:solidFill>
              </a:rPr>
              <a:t>Are there alternative exploits that may perform better? Dirhunt, has better control</a:t>
            </a:r>
            <a:endParaRPr sz="4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00" name="Shape 2500"/>
        <p:cNvGrpSpPr/>
        <p:nvPr/>
      </p:nvGrpSpPr>
      <p:grpSpPr>
        <a:xfrm>
          <a:off x="0" y="0"/>
          <a:ext cx="0" cy="0"/>
          <a:chOff x="0" y="0"/>
          <a:chExt cx="0" cy="0"/>
        </a:xfrm>
      </p:grpSpPr>
      <p:sp>
        <p:nvSpPr>
          <p:cNvPr id="2501" name="Google Shape;2501;p15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 of Excessive HTTP Errors (cont.)</a:t>
            </a:r>
            <a:endParaRPr b="1">
              <a:solidFill>
                <a:srgbClr val="FFFFFF"/>
              </a:solidFill>
              <a:latin typeface="Roboto"/>
              <a:ea typeface="Roboto"/>
              <a:cs typeface="Roboto"/>
              <a:sym typeface="Roboto"/>
            </a:endParaRPr>
          </a:p>
        </p:txBody>
      </p:sp>
      <p:sp>
        <p:nvSpPr>
          <p:cNvPr id="2502" name="Google Shape;2502;p1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03" name="Google Shape;2503;p155"/>
          <p:cNvSpPr txBox="1"/>
          <p:nvPr>
            <p:ph idx="3" type="body"/>
          </p:nvPr>
        </p:nvSpPr>
        <p:spPr>
          <a:xfrm>
            <a:off x="717350" y="2255900"/>
            <a:ext cx="22942800" cy="9866700"/>
          </a:xfrm>
          <a:prstGeom prst="rect">
            <a:avLst/>
          </a:prstGeom>
        </p:spPr>
        <p:txBody>
          <a:bodyPr anchorCtr="0" anchor="t" bIns="2437975" lIns="1219000" spcFirstLastPara="1" rIns="1219000" wrap="square" tIns="0">
            <a:noAutofit/>
          </a:bodyPr>
          <a:lstStyle/>
          <a:p>
            <a:pPr indent="0" lvl="0" marL="0" marR="0" rtl="0" algn="l">
              <a:lnSpc>
                <a:spcPct val="115000"/>
              </a:lnSpc>
              <a:spcBef>
                <a:spcPts val="0"/>
              </a:spcBef>
              <a:spcAft>
                <a:spcPts val="1000"/>
              </a:spcAft>
              <a:buNone/>
            </a:pPr>
            <a:r>
              <a:rPr b="1" lang="en-US" sz="4400">
                <a:solidFill>
                  <a:srgbClr val="FFFFFF"/>
                </a:solidFill>
              </a:rPr>
              <a:t>Dirhunt:</a:t>
            </a:r>
            <a:endParaRPr sz="4400">
              <a:solidFill>
                <a:srgbClr val="FFFFFF"/>
              </a:solidFill>
            </a:endParaRPr>
          </a:p>
        </p:txBody>
      </p:sp>
      <p:pic>
        <p:nvPicPr>
          <p:cNvPr id="2504" name="Google Shape;2504;p155"/>
          <p:cNvPicPr preferRelativeResize="0"/>
          <p:nvPr/>
        </p:nvPicPr>
        <p:blipFill>
          <a:blip r:embed="rId3">
            <a:alphaModFix/>
          </a:blip>
          <a:stretch>
            <a:fillRect/>
          </a:stretch>
        </p:blipFill>
        <p:spPr>
          <a:xfrm>
            <a:off x="5261975" y="1843347"/>
            <a:ext cx="12313712" cy="1111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13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Outline of today’s Presentation</a:t>
            </a:r>
            <a:endParaRPr/>
          </a:p>
        </p:txBody>
      </p:sp>
      <p:sp>
        <p:nvSpPr>
          <p:cNvPr id="2344" name="Google Shape;2344;p1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45" name="Google Shape;2345;p13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46" name="Google Shape;2346;p13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47" name="Google Shape;2347;p138"/>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Network Topology </a:t>
            </a:r>
            <a:endParaRPr b="1"/>
          </a:p>
        </p:txBody>
      </p:sp>
      <p:sp>
        <p:nvSpPr>
          <p:cNvPr id="2348" name="Google Shape;2348;p138"/>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Red Team</a:t>
            </a:r>
            <a:endParaRPr/>
          </a:p>
        </p:txBody>
      </p:sp>
      <p:sp>
        <p:nvSpPr>
          <p:cNvPr id="2349" name="Google Shape;2349;p138"/>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 Blue Team</a:t>
            </a:r>
            <a:endParaRPr/>
          </a:p>
        </p:txBody>
      </p:sp>
      <p:sp>
        <p:nvSpPr>
          <p:cNvPr id="2350" name="Google Shape;2350;p138"/>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Network Analysis Using Wireshark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08" name="Shape 2508"/>
        <p:cNvGrpSpPr/>
        <p:nvPr/>
      </p:nvGrpSpPr>
      <p:grpSpPr>
        <a:xfrm>
          <a:off x="0" y="0"/>
          <a:ext cx="0" cy="0"/>
          <a:chOff x="0" y="0"/>
          <a:chExt cx="0" cy="0"/>
        </a:xfrm>
      </p:grpSpPr>
      <p:sp>
        <p:nvSpPr>
          <p:cNvPr id="2509" name="Google Shape;2509;p15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a:t>
            </a:r>
            <a:r>
              <a:rPr lang="en-US">
                <a:solidFill>
                  <a:srgbClr val="FFFFFF"/>
                </a:solidFill>
              </a:rPr>
              <a:t> of HTTP Request Size</a:t>
            </a:r>
            <a:endParaRPr>
              <a:solidFill>
                <a:srgbClr val="FFFFFF"/>
              </a:solidFill>
            </a:endParaRPr>
          </a:p>
        </p:txBody>
      </p:sp>
      <p:sp>
        <p:nvSpPr>
          <p:cNvPr id="2510" name="Google Shape;2510;p1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1" name="Google Shape;2511;p15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100">
                <a:solidFill>
                  <a:srgbClr val="FFFFFF"/>
                </a:solidFill>
              </a:rPr>
              <a:t>Monitoring Overview</a:t>
            </a:r>
            <a:endParaRPr sz="4100">
              <a:solidFill>
                <a:srgbClr val="FFFFFF"/>
              </a:solidFill>
            </a:endParaRPr>
          </a:p>
          <a:p>
            <a:pPr indent="-488950" lvl="0" marL="457200" rtl="0" algn="l">
              <a:lnSpc>
                <a:spcPct val="115000"/>
              </a:lnSpc>
              <a:spcBef>
                <a:spcPts val="1200"/>
              </a:spcBef>
              <a:spcAft>
                <a:spcPts val="0"/>
              </a:spcAft>
              <a:buClr>
                <a:srgbClr val="FFFFFF"/>
              </a:buClr>
              <a:buSzPts val="4100"/>
              <a:buChar char="●"/>
            </a:pPr>
            <a:r>
              <a:rPr lang="en-US" sz="4100">
                <a:solidFill>
                  <a:srgbClr val="FFFFFF"/>
                </a:solidFill>
              </a:rPr>
              <a:t>Which a</a:t>
            </a:r>
            <a:r>
              <a:rPr lang="en-US" sz="4100">
                <a:solidFill>
                  <a:srgbClr val="FFFFFF"/>
                </a:solidFill>
              </a:rPr>
              <a:t>lerts detect this exploit? HTTP Request Size Monitor</a:t>
            </a:r>
            <a:endParaRPr sz="4100">
              <a:solidFill>
                <a:srgbClr val="FFFFFF"/>
              </a:solidFill>
            </a:endParaRPr>
          </a:p>
          <a:p>
            <a:pPr indent="-488950" lvl="0" marL="457200" rtl="0" algn="l">
              <a:lnSpc>
                <a:spcPct val="115000"/>
              </a:lnSpc>
              <a:spcBef>
                <a:spcPts val="1000"/>
              </a:spcBef>
              <a:spcAft>
                <a:spcPts val="0"/>
              </a:spcAft>
              <a:buClr>
                <a:srgbClr val="FFFFFF"/>
              </a:buClr>
              <a:buSzPts val="4100"/>
              <a:buChar char="●"/>
            </a:pPr>
            <a:r>
              <a:rPr lang="en-US" sz="4100">
                <a:solidFill>
                  <a:srgbClr val="FFFFFF"/>
                </a:solidFill>
              </a:rPr>
              <a:t>Which metrics do they measure? ‘http.request.bytes’</a:t>
            </a:r>
            <a:endParaRPr sz="4100">
              <a:solidFill>
                <a:srgbClr val="FFFFFF"/>
              </a:solidFill>
            </a:endParaRPr>
          </a:p>
          <a:p>
            <a:pPr indent="-488950" lvl="0" marL="457200" rtl="0" algn="l">
              <a:lnSpc>
                <a:spcPct val="115000"/>
              </a:lnSpc>
              <a:spcBef>
                <a:spcPts val="1000"/>
              </a:spcBef>
              <a:spcAft>
                <a:spcPts val="0"/>
              </a:spcAft>
              <a:buClr>
                <a:srgbClr val="FFFFFF"/>
              </a:buClr>
              <a:buSzPts val="4100"/>
              <a:buChar char="●"/>
            </a:pPr>
            <a:r>
              <a:rPr lang="en-US" sz="4100">
                <a:solidFill>
                  <a:srgbClr val="FFFFFF"/>
                </a:solidFill>
              </a:rPr>
              <a:t>Which th</a:t>
            </a:r>
            <a:r>
              <a:rPr lang="en-US" sz="4100">
                <a:solidFill>
                  <a:srgbClr val="FFFFFF"/>
                </a:solidFill>
              </a:rPr>
              <a:t>resholds do they fire at? 3500 for the last minute</a:t>
            </a:r>
            <a:endParaRPr sz="4100">
              <a:solidFill>
                <a:srgbClr val="FFFFFF"/>
              </a:solidFill>
            </a:endParaRPr>
          </a:p>
          <a:p>
            <a:pPr indent="0" lvl="0" marL="0" rtl="0" algn="l">
              <a:spcBef>
                <a:spcPts val="1000"/>
              </a:spcBef>
              <a:spcAft>
                <a:spcPts val="0"/>
              </a:spcAft>
              <a:buNone/>
            </a:pPr>
            <a:r>
              <a:t/>
            </a:r>
            <a:endParaRPr sz="4100">
              <a:solidFill>
                <a:srgbClr val="FFFFFF"/>
              </a:solidFill>
            </a:endParaRPr>
          </a:p>
          <a:p>
            <a:pPr indent="0" lvl="0" marL="0" rtl="0" algn="l">
              <a:spcBef>
                <a:spcPts val="1200"/>
              </a:spcBef>
              <a:spcAft>
                <a:spcPts val="0"/>
              </a:spcAft>
              <a:buNone/>
            </a:pPr>
            <a:r>
              <a:rPr b="1" lang="en-US" sz="4100">
                <a:solidFill>
                  <a:srgbClr val="FFFFFF"/>
                </a:solidFill>
              </a:rPr>
              <a:t>Mitigating Detection</a:t>
            </a:r>
            <a:endParaRPr b="1" sz="4100">
              <a:solidFill>
                <a:srgbClr val="FFFFFF"/>
              </a:solidFill>
            </a:endParaRPr>
          </a:p>
          <a:p>
            <a:pPr indent="-488950" lvl="0" marL="457200" rtl="0" algn="l">
              <a:lnSpc>
                <a:spcPct val="115000"/>
              </a:lnSpc>
              <a:spcBef>
                <a:spcPts val="1200"/>
              </a:spcBef>
              <a:spcAft>
                <a:spcPts val="0"/>
              </a:spcAft>
              <a:buClr>
                <a:srgbClr val="FFFFFF"/>
              </a:buClr>
              <a:buSzPts val="4100"/>
              <a:buChar char="●"/>
            </a:pPr>
            <a:r>
              <a:rPr lang="en-US" sz="4100">
                <a:solidFill>
                  <a:srgbClr val="FFFFFF"/>
                </a:solidFill>
              </a:rPr>
              <a:t>How can you execute the same exploit without triggering the alert?</a:t>
            </a:r>
            <a:r>
              <a:rPr lang="en-US" sz="4100">
                <a:solidFill>
                  <a:srgbClr val="FFFFFF"/>
                </a:solidFill>
              </a:rPr>
              <a:t> </a:t>
            </a:r>
            <a:r>
              <a:rPr lang="en-US" sz="4100">
                <a:solidFill>
                  <a:srgbClr val="FFFFFF"/>
                </a:solidFill>
              </a:rPr>
              <a:t>Running Stealth mode with Nmap, as shown below on Target 2</a:t>
            </a:r>
            <a:endParaRPr sz="4100">
              <a:solidFill>
                <a:srgbClr val="FFFFFF"/>
              </a:solidFill>
            </a:endParaRPr>
          </a:p>
          <a:p>
            <a:pPr indent="-488950" lvl="0" marL="457200" rtl="0" algn="l">
              <a:lnSpc>
                <a:spcPct val="115000"/>
              </a:lnSpc>
              <a:spcBef>
                <a:spcPts val="1000"/>
              </a:spcBef>
              <a:spcAft>
                <a:spcPts val="1000"/>
              </a:spcAft>
              <a:buClr>
                <a:srgbClr val="FFFFFF"/>
              </a:buClr>
              <a:buSzPts val="4100"/>
              <a:buChar char="●"/>
            </a:pPr>
            <a:r>
              <a:rPr lang="en-US" sz="4100">
                <a:solidFill>
                  <a:srgbClr val="FFFFFF"/>
                </a:solidFill>
              </a:rPr>
              <a:t>Are there alternative exploits that may perform better? Set timing to -T1 or -T2 or scan for certain ports only</a:t>
            </a:r>
            <a:endParaRPr sz="4100">
              <a:solidFill>
                <a:srgbClr val="FFFFFF"/>
              </a:solidFill>
            </a:endParaRPr>
          </a:p>
        </p:txBody>
      </p:sp>
      <p:pic>
        <p:nvPicPr>
          <p:cNvPr id="2512" name="Google Shape;2512;p156"/>
          <p:cNvPicPr preferRelativeResize="0"/>
          <p:nvPr/>
        </p:nvPicPr>
        <p:blipFill rotWithShape="1">
          <a:blip r:embed="rId3">
            <a:alphaModFix/>
          </a:blip>
          <a:srcRect b="92171" l="0" r="0" t="0"/>
          <a:stretch/>
        </p:blipFill>
        <p:spPr>
          <a:xfrm>
            <a:off x="1940150" y="10084724"/>
            <a:ext cx="19761750" cy="1914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16" name="Shape 2516"/>
        <p:cNvGrpSpPr/>
        <p:nvPr/>
      </p:nvGrpSpPr>
      <p:grpSpPr>
        <a:xfrm>
          <a:off x="0" y="0"/>
          <a:ext cx="0" cy="0"/>
          <a:chOff x="0" y="0"/>
          <a:chExt cx="0" cy="0"/>
        </a:xfrm>
      </p:grpSpPr>
      <p:sp>
        <p:nvSpPr>
          <p:cNvPr id="2517" name="Google Shape;2517;p15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 of CPU Usage</a:t>
            </a:r>
            <a:endParaRPr>
              <a:solidFill>
                <a:srgbClr val="FFFFFF"/>
              </a:solidFill>
            </a:endParaRPr>
          </a:p>
        </p:txBody>
      </p:sp>
      <p:sp>
        <p:nvSpPr>
          <p:cNvPr id="2518" name="Google Shape;2518;p1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9" name="Google Shape;2519;p15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FFFFFF"/>
                </a:solidFill>
              </a:rPr>
              <a:t>Monitoring Overview</a:t>
            </a:r>
            <a:endParaRPr sz="4400">
              <a:solidFill>
                <a:srgbClr val="FFFFFF"/>
              </a:solidFill>
            </a:endParaRPr>
          </a:p>
          <a:p>
            <a:pPr indent="-508000" lvl="0" marL="457200" rtl="0" algn="l">
              <a:lnSpc>
                <a:spcPct val="115000"/>
              </a:lnSpc>
              <a:spcBef>
                <a:spcPts val="1200"/>
              </a:spcBef>
              <a:spcAft>
                <a:spcPts val="0"/>
              </a:spcAft>
              <a:buClr>
                <a:srgbClr val="FFFFFF"/>
              </a:buClr>
              <a:buSzPts val="4400"/>
              <a:buChar char="●"/>
            </a:pPr>
            <a:r>
              <a:rPr lang="en-US" sz="4400">
                <a:solidFill>
                  <a:srgbClr val="FFFFFF"/>
                </a:solidFill>
              </a:rPr>
              <a:t>Which alerts detect this exploit? CPU Usage Monitor</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Which metrics do they measure? system.process.cpu.total.pct</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Which thresholds do they fire at? 0.5 for the last 5 minutes</a:t>
            </a:r>
            <a:endParaRPr sz="4400">
              <a:solidFill>
                <a:srgbClr val="FFFFFF"/>
              </a:solidFill>
            </a:endParaRPr>
          </a:p>
          <a:p>
            <a:pPr indent="0" lvl="0" marL="0" rtl="0" algn="l">
              <a:spcBef>
                <a:spcPts val="1000"/>
              </a:spcBef>
              <a:spcAft>
                <a:spcPts val="0"/>
              </a:spcAft>
              <a:buNone/>
            </a:pPr>
            <a:r>
              <a:t/>
            </a:r>
            <a:endParaRPr sz="4400">
              <a:solidFill>
                <a:srgbClr val="FFFFFF"/>
              </a:solidFill>
            </a:endParaRPr>
          </a:p>
          <a:p>
            <a:pPr indent="0" lvl="0" marL="0" rtl="0" algn="l">
              <a:spcBef>
                <a:spcPts val="1200"/>
              </a:spcBef>
              <a:spcAft>
                <a:spcPts val="0"/>
              </a:spcAft>
              <a:buNone/>
            </a:pPr>
            <a:r>
              <a:rPr b="1" lang="en-US" sz="4400">
                <a:solidFill>
                  <a:srgbClr val="FFFFFF"/>
                </a:solidFill>
              </a:rPr>
              <a:t>Mitigating Detection</a:t>
            </a:r>
            <a:endParaRPr b="1" sz="4400">
              <a:solidFill>
                <a:srgbClr val="FFFFFF"/>
              </a:solidFill>
            </a:endParaRPr>
          </a:p>
          <a:p>
            <a:pPr indent="-508000" lvl="0" marL="457200" rtl="0" algn="l">
              <a:lnSpc>
                <a:spcPct val="115000"/>
              </a:lnSpc>
              <a:spcBef>
                <a:spcPts val="1200"/>
              </a:spcBef>
              <a:spcAft>
                <a:spcPts val="0"/>
              </a:spcAft>
              <a:buClr>
                <a:srgbClr val="FFFFFF"/>
              </a:buClr>
              <a:buSzPts val="4400"/>
              <a:buChar char="●"/>
            </a:pPr>
            <a:r>
              <a:rPr lang="en-US" sz="4400">
                <a:solidFill>
                  <a:srgbClr val="FFFFFF"/>
                </a:solidFill>
              </a:rPr>
              <a:t>How can you execute the same exploit without triggering the alert?</a:t>
            </a:r>
            <a:r>
              <a:rPr lang="en-US" sz="4400">
                <a:solidFill>
                  <a:srgbClr val="FFFFFF"/>
                </a:solidFill>
              </a:rPr>
              <a:t> Spreading out requests and scans</a:t>
            </a:r>
            <a:endParaRPr sz="4400">
              <a:solidFill>
                <a:srgbClr val="FFFFFF"/>
              </a:solidFill>
            </a:endParaRPr>
          </a:p>
          <a:p>
            <a:pPr indent="-508000" lvl="0" marL="457200" rtl="0" algn="l">
              <a:lnSpc>
                <a:spcPct val="115000"/>
              </a:lnSpc>
              <a:spcBef>
                <a:spcPts val="1000"/>
              </a:spcBef>
              <a:spcAft>
                <a:spcPts val="1000"/>
              </a:spcAft>
              <a:buClr>
                <a:srgbClr val="FFFFFF"/>
              </a:buClr>
              <a:buSzPts val="4400"/>
              <a:buChar char="●"/>
            </a:pPr>
            <a:r>
              <a:rPr lang="en-US" sz="4400">
                <a:solidFill>
                  <a:srgbClr val="FFFFFF"/>
                </a:solidFill>
              </a:rPr>
              <a:t>Are there alternative exploits that may perform better? Legion (set timing and performance to “paranoid-insane”)</a:t>
            </a:r>
            <a:endParaRPr b="1" sz="44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23" name="Shape 2523"/>
        <p:cNvGrpSpPr/>
        <p:nvPr/>
      </p:nvGrpSpPr>
      <p:grpSpPr>
        <a:xfrm>
          <a:off x="0" y="0"/>
          <a:ext cx="0" cy="0"/>
          <a:chOff x="0" y="0"/>
          <a:chExt cx="0" cy="0"/>
        </a:xfrm>
      </p:grpSpPr>
      <p:sp>
        <p:nvSpPr>
          <p:cNvPr id="2524" name="Google Shape;2524;p158"/>
          <p:cNvSpPr txBox="1"/>
          <p:nvPr>
            <p:ph type="title"/>
          </p:nvPr>
        </p:nvSpPr>
        <p:spPr>
          <a:xfrm>
            <a:off x="-32716"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Stealth Exploitation of CPU Usage (cont.)</a:t>
            </a:r>
            <a:endParaRPr>
              <a:solidFill>
                <a:srgbClr val="FFFFFF"/>
              </a:solidFill>
            </a:endParaRPr>
          </a:p>
        </p:txBody>
      </p:sp>
      <p:sp>
        <p:nvSpPr>
          <p:cNvPr id="2525" name="Google Shape;2525;p1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526" name="Google Shape;2526;p158"/>
          <p:cNvPicPr preferRelativeResize="0"/>
          <p:nvPr/>
        </p:nvPicPr>
        <p:blipFill>
          <a:blip r:embed="rId3">
            <a:alphaModFix/>
          </a:blip>
          <a:stretch>
            <a:fillRect/>
          </a:stretch>
        </p:blipFill>
        <p:spPr>
          <a:xfrm>
            <a:off x="4553903" y="2173900"/>
            <a:ext cx="14385425" cy="10780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pic>
        <p:nvPicPr>
          <p:cNvPr id="2531" name="Google Shape;2531;p15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532" name="Google Shape;2532;p15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533" name="Google Shape;2533;p15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Maintaining Access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534" name="Google Shape;2534;p15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538" name="Shape 2538"/>
        <p:cNvGrpSpPr/>
        <p:nvPr/>
      </p:nvGrpSpPr>
      <p:grpSpPr>
        <a:xfrm>
          <a:off x="0" y="0"/>
          <a:ext cx="0" cy="0"/>
          <a:chOff x="0" y="0"/>
          <a:chExt cx="0" cy="0"/>
        </a:xfrm>
      </p:grpSpPr>
      <p:sp>
        <p:nvSpPr>
          <p:cNvPr id="2539" name="Google Shape;2539;p16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Backdoor for Target 2</a:t>
            </a:r>
            <a:endParaRPr b="1">
              <a:solidFill>
                <a:srgbClr val="FFFFFF"/>
              </a:solidFill>
              <a:latin typeface="Roboto"/>
              <a:ea typeface="Roboto"/>
              <a:cs typeface="Roboto"/>
              <a:sym typeface="Roboto"/>
            </a:endParaRPr>
          </a:p>
        </p:txBody>
      </p:sp>
      <p:sp>
        <p:nvSpPr>
          <p:cNvPr id="2540" name="Google Shape;2540;p1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41" name="Google Shape;2541;p16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FFFFFF"/>
                </a:solidFill>
              </a:rPr>
              <a:t>Backdoor</a:t>
            </a:r>
            <a:r>
              <a:rPr b="1" lang="en-US" sz="4400">
                <a:solidFill>
                  <a:srgbClr val="FFFFFF"/>
                </a:solidFill>
              </a:rPr>
              <a:t> Overview</a:t>
            </a:r>
            <a:endParaRPr sz="4400">
              <a:solidFill>
                <a:srgbClr val="FFFFFF"/>
              </a:solidFill>
            </a:endParaRPr>
          </a:p>
          <a:p>
            <a:pPr indent="-508000" lvl="0" marL="457200" rtl="0" algn="l">
              <a:lnSpc>
                <a:spcPct val="115000"/>
              </a:lnSpc>
              <a:spcBef>
                <a:spcPts val="1200"/>
              </a:spcBef>
              <a:spcAft>
                <a:spcPts val="0"/>
              </a:spcAft>
              <a:buClr>
                <a:srgbClr val="FFFFFF"/>
              </a:buClr>
              <a:buSzPts val="4400"/>
              <a:buChar char="●"/>
            </a:pPr>
            <a:r>
              <a:rPr lang="en-US" sz="4400">
                <a:solidFill>
                  <a:srgbClr val="FFFFFF"/>
                </a:solidFill>
              </a:rPr>
              <a:t>Type of backdoor installed: </a:t>
            </a:r>
            <a:endParaRPr sz="4400">
              <a:solidFill>
                <a:srgbClr val="FFFFFF"/>
              </a:solidFill>
            </a:endParaRPr>
          </a:p>
          <a:p>
            <a:pPr indent="-508000" lvl="1" marL="914400" rtl="0" algn="l">
              <a:lnSpc>
                <a:spcPct val="115000"/>
              </a:lnSpc>
              <a:spcBef>
                <a:spcPts val="1000"/>
              </a:spcBef>
              <a:spcAft>
                <a:spcPts val="0"/>
              </a:spcAft>
              <a:buClr>
                <a:srgbClr val="FFFFFF"/>
              </a:buClr>
              <a:buSzPts val="4400"/>
              <a:buChar char="○"/>
            </a:pPr>
            <a:r>
              <a:rPr lang="en-US" sz="4400">
                <a:solidFill>
                  <a:srgbClr val="FFFFFF"/>
                </a:solidFill>
              </a:rPr>
              <a:t>reverse shell/backdoor.php with netcat listener</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How we dropped it:</a:t>
            </a:r>
            <a:endParaRPr sz="4400">
              <a:solidFill>
                <a:srgbClr val="FFFFFF"/>
              </a:solidFill>
            </a:endParaRPr>
          </a:p>
          <a:p>
            <a:pPr indent="-508000" lvl="1" marL="914400" rtl="0" algn="l">
              <a:lnSpc>
                <a:spcPct val="115000"/>
              </a:lnSpc>
              <a:spcBef>
                <a:spcPts val="1000"/>
              </a:spcBef>
              <a:spcAft>
                <a:spcPts val="0"/>
              </a:spcAft>
              <a:buClr>
                <a:srgbClr val="FFFFFF"/>
              </a:buClr>
              <a:buSzPts val="4400"/>
              <a:buChar char="○"/>
            </a:pPr>
            <a:r>
              <a:rPr lang="en-US" sz="4400">
                <a:solidFill>
                  <a:srgbClr val="FFFFFF"/>
                </a:solidFill>
              </a:rPr>
              <a:t>command injection attacks using curl</a:t>
            </a:r>
            <a:endParaRPr sz="4400">
              <a:solidFill>
                <a:srgbClr val="FFFFFF"/>
              </a:solidFill>
            </a:endParaRPr>
          </a:p>
          <a:p>
            <a:pPr indent="-508000" lvl="1" marL="914400" rtl="0" algn="l">
              <a:lnSpc>
                <a:spcPct val="115000"/>
              </a:lnSpc>
              <a:spcBef>
                <a:spcPts val="1000"/>
              </a:spcBef>
              <a:spcAft>
                <a:spcPts val="0"/>
              </a:spcAft>
              <a:buClr>
                <a:srgbClr val="FFFFFF"/>
              </a:buClr>
              <a:buSzPts val="4400"/>
              <a:buChar char="○"/>
            </a:pPr>
            <a:r>
              <a:rPr lang="en-US" sz="4400">
                <a:solidFill>
                  <a:srgbClr val="FFFFFF"/>
                </a:solidFill>
              </a:rPr>
              <a:t>http:192.168.1.115/contact.php</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How do you connect to it? </a:t>
            </a:r>
            <a:endParaRPr sz="4400">
              <a:solidFill>
                <a:srgbClr val="FFFFFF"/>
              </a:solidFill>
            </a:endParaRPr>
          </a:p>
          <a:p>
            <a:pPr indent="0" lvl="0" marL="457200" rtl="0" algn="l">
              <a:lnSpc>
                <a:spcPct val="115000"/>
              </a:lnSpc>
              <a:spcBef>
                <a:spcPts val="1000"/>
              </a:spcBef>
              <a:spcAft>
                <a:spcPts val="1000"/>
              </a:spcAft>
              <a:buNone/>
            </a:pPr>
            <a:r>
              <a:rPr lang="en-US" sz="4400">
                <a:solidFill>
                  <a:srgbClr val="FFFFFF"/>
                </a:solidFill>
              </a:rPr>
              <a:t>http://192.168.1.115/contact.php?cmd=id</a:t>
            </a:r>
            <a:endParaRPr sz="4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pic>
        <p:nvPicPr>
          <p:cNvPr id="2546" name="Google Shape;2546;p161"/>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547" name="Google Shape;2547;p16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548" name="Google Shape;2548;p161"/>
          <p:cNvSpPr txBox="1"/>
          <p:nvPr>
            <p:ph type="title"/>
          </p:nvPr>
        </p:nvSpPr>
        <p:spPr>
          <a:xfrm>
            <a:off x="731280" y="314881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sz="10600">
                <a:solidFill>
                  <a:schemeClr val="lt1"/>
                </a:solidFill>
              </a:rPr>
              <a:t>Blue Team Operations</a:t>
            </a:r>
            <a:r>
              <a:rPr lang="en-US">
                <a:solidFill>
                  <a:schemeClr val="lt1"/>
                </a:solidFill>
              </a:rPr>
              <a:t> </a:t>
            </a:r>
            <a:endParaRPr>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							 </a:t>
            </a:r>
            <a:endParaRPr>
              <a:solidFill>
                <a:schemeClr val="lt1"/>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549" name="Google Shape;2549;p16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550" name="Google Shape;2550;p161"/>
          <p:cNvSpPr txBox="1"/>
          <p:nvPr/>
        </p:nvSpPr>
        <p:spPr>
          <a:xfrm>
            <a:off x="3205925" y="5240575"/>
            <a:ext cx="17965800" cy="11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solidFill>
                  <a:srgbClr val="FFFFFF"/>
                </a:solidFill>
              </a:rPr>
              <a:t>Presented by: </a:t>
            </a:r>
            <a:r>
              <a:rPr lang="en-US" sz="5000">
                <a:solidFill>
                  <a:srgbClr val="FFFFFF"/>
                </a:solidFill>
                <a:latin typeface="Roboto"/>
                <a:ea typeface="Roboto"/>
                <a:cs typeface="Roboto"/>
                <a:sym typeface="Roboto"/>
              </a:rPr>
              <a:t>George, Dexter, and Enrique</a:t>
            </a:r>
            <a:endParaRPr sz="5000">
              <a:solidFill>
                <a:srgbClr val="FFFFFF"/>
              </a:solidFill>
            </a:endParaRPr>
          </a:p>
        </p:txBody>
      </p:sp>
      <p:pic>
        <p:nvPicPr>
          <p:cNvPr id="2551" name="Google Shape;2551;p161"/>
          <p:cNvPicPr preferRelativeResize="0"/>
          <p:nvPr/>
        </p:nvPicPr>
        <p:blipFill>
          <a:blip r:embed="rId4">
            <a:alphaModFix/>
          </a:blip>
          <a:stretch>
            <a:fillRect/>
          </a:stretch>
        </p:blipFill>
        <p:spPr>
          <a:xfrm>
            <a:off x="7312025" y="6794575"/>
            <a:ext cx="9753600" cy="548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56" name="Shape 2556"/>
        <p:cNvGrpSpPr/>
        <p:nvPr/>
      </p:nvGrpSpPr>
      <p:grpSpPr>
        <a:xfrm>
          <a:off x="0" y="0"/>
          <a:ext cx="0" cy="0"/>
          <a:chOff x="0" y="0"/>
          <a:chExt cx="0" cy="0"/>
        </a:xfrm>
      </p:grpSpPr>
      <p:sp>
        <p:nvSpPr>
          <p:cNvPr id="2557" name="Google Shape;2557;p16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Table of Contents</a:t>
            </a:r>
            <a:endParaRPr>
              <a:solidFill>
                <a:srgbClr val="FFFFFF"/>
              </a:solidFill>
            </a:endParaRPr>
          </a:p>
        </p:txBody>
      </p:sp>
      <p:sp>
        <p:nvSpPr>
          <p:cNvPr id="2558" name="Google Shape;2558;p16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59" name="Google Shape;2559;p16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560" name="Google Shape;2560;p16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solidFill>
                  <a:srgbClr val="FFFFFF"/>
                </a:solidFill>
              </a:rPr>
              <a:t>This document contains the following resources: </a:t>
            </a:r>
            <a:endParaRPr>
              <a:solidFill>
                <a:srgbClr val="FFFFFF"/>
              </a:solidFill>
            </a:endParaRPr>
          </a:p>
        </p:txBody>
      </p:sp>
      <p:sp>
        <p:nvSpPr>
          <p:cNvPr id="2561" name="Google Shape;2561;p162"/>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Network </a:t>
            </a:r>
            <a:r>
              <a:rPr b="1" lang="en-US"/>
              <a:t>Topology &amp; Critical Vulnerabilities</a:t>
            </a:r>
            <a:endParaRPr b="1"/>
          </a:p>
        </p:txBody>
      </p:sp>
      <p:sp>
        <p:nvSpPr>
          <p:cNvPr id="2562" name="Google Shape;2562;p162"/>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Alerts Implemented</a:t>
            </a:r>
            <a:endParaRPr/>
          </a:p>
        </p:txBody>
      </p:sp>
      <p:sp>
        <p:nvSpPr>
          <p:cNvPr id="2563" name="Google Shape;2563;p162"/>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Hardening</a:t>
            </a:r>
            <a:endParaRPr/>
          </a:p>
        </p:txBody>
      </p:sp>
      <p:sp>
        <p:nvSpPr>
          <p:cNvPr id="2564" name="Google Shape;2564;p162"/>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Implementing Patches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68" name="Shape 2568"/>
        <p:cNvGrpSpPr/>
        <p:nvPr/>
      </p:nvGrpSpPr>
      <p:grpSpPr>
        <a:xfrm>
          <a:off x="0" y="0"/>
          <a:ext cx="0" cy="0"/>
          <a:chOff x="0" y="0"/>
          <a:chExt cx="0" cy="0"/>
        </a:xfrm>
      </p:grpSpPr>
      <p:sp>
        <p:nvSpPr>
          <p:cNvPr id="2569" name="Google Shape;2569;p16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Critical Vulnerabilities: Target 1</a:t>
            </a:r>
            <a:endParaRPr>
              <a:solidFill>
                <a:srgbClr val="FFFFFF"/>
              </a:solidFill>
            </a:endParaRPr>
          </a:p>
        </p:txBody>
      </p:sp>
      <p:sp>
        <p:nvSpPr>
          <p:cNvPr id="2570" name="Google Shape;2570;p16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71" name="Google Shape;2571;p16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FFFFFF"/>
                </a:solidFill>
              </a:rPr>
              <a:t>Our assessment uncovered the following critical </a:t>
            </a:r>
            <a:r>
              <a:rPr lang="en-US" sz="4400">
                <a:solidFill>
                  <a:srgbClr val="FFFFFF"/>
                </a:solidFill>
              </a:rPr>
              <a:t>vulnerabilities</a:t>
            </a:r>
            <a:r>
              <a:rPr lang="en-US" sz="4400">
                <a:solidFill>
                  <a:srgbClr val="FFFFFF"/>
                </a:solidFill>
              </a:rPr>
              <a:t> in </a:t>
            </a:r>
            <a:r>
              <a:rPr b="1" lang="en-US" sz="4400">
                <a:solidFill>
                  <a:srgbClr val="FFFFFF"/>
                </a:solidFill>
              </a:rPr>
              <a:t>Target 1</a:t>
            </a:r>
            <a:r>
              <a:rPr lang="en-US" sz="4400">
                <a:solidFill>
                  <a:srgbClr val="FFFFFF"/>
                </a:solidFill>
              </a:rPr>
              <a:t>.</a:t>
            </a:r>
            <a:endParaRPr sz="4400">
              <a:solidFill>
                <a:srgbClr val="FFFFFF"/>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572" name="Google Shape;2572;p163"/>
          <p:cNvGraphicFramePr/>
          <p:nvPr/>
        </p:nvGraphicFramePr>
        <p:xfrm>
          <a:off x="1191013" y="4179475"/>
          <a:ext cx="3000000" cy="3000000"/>
        </p:xfrm>
        <a:graphic>
          <a:graphicData uri="http://schemas.openxmlformats.org/drawingml/2006/table">
            <a:tbl>
              <a:tblPr>
                <a:noFill/>
                <a:tableStyleId>{E8571AE0-D20F-4020-8440-2F3C7B43E1ED}</a:tableStyleId>
              </a:tblPr>
              <a:tblGrid>
                <a:gridCol w="7331875"/>
                <a:gridCol w="7331875"/>
                <a:gridCol w="7331875"/>
              </a:tblGrid>
              <a:tr h="381000">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tc>
              </a:tr>
              <a:tr h="144782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SSH</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22/tcp OpenSSH</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129827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HTTP</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80/TCP Apache httpd 2.4.10</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High</a:t>
                      </a:r>
                      <a:endParaRPr sz="4400">
                        <a:solidFill>
                          <a:srgbClr val="FFFFFF"/>
                        </a:solidFill>
                        <a:latin typeface="Roboto"/>
                        <a:ea typeface="Roboto"/>
                        <a:cs typeface="Roboto"/>
                        <a:sym typeface="Roboto"/>
                      </a:endParaRPr>
                    </a:p>
                  </a:txBody>
                  <a:tcPr marT="91425" marB="91425" marR="91425" marL="91425"/>
                </a:tc>
              </a:tr>
              <a:tr h="1522600">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rcpbind</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111/TCP 2-4</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208587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netbios-ssn</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130/TCP Samba smbd 3.x - 4.X</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76" name="Shape 2576"/>
        <p:cNvGrpSpPr/>
        <p:nvPr/>
      </p:nvGrpSpPr>
      <p:grpSpPr>
        <a:xfrm>
          <a:off x="0" y="0"/>
          <a:ext cx="0" cy="0"/>
          <a:chOff x="0" y="0"/>
          <a:chExt cx="0" cy="0"/>
        </a:xfrm>
      </p:grpSpPr>
      <p:sp>
        <p:nvSpPr>
          <p:cNvPr id="2577" name="Google Shape;2577;p16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Critical Vulnerabilities: Target 2</a:t>
            </a:r>
            <a:endParaRPr>
              <a:solidFill>
                <a:srgbClr val="FFFFFF"/>
              </a:solidFill>
            </a:endParaRPr>
          </a:p>
        </p:txBody>
      </p:sp>
      <p:sp>
        <p:nvSpPr>
          <p:cNvPr id="2578" name="Google Shape;2578;p16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79" name="Google Shape;2579;p16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rgbClr val="FFFFFF"/>
                </a:solidFill>
              </a:rPr>
              <a:t>Our assessment uncovered the following critical </a:t>
            </a:r>
            <a:r>
              <a:rPr lang="en-US" sz="4400">
                <a:solidFill>
                  <a:srgbClr val="FFFFFF"/>
                </a:solidFill>
              </a:rPr>
              <a:t>vulnerabilities</a:t>
            </a:r>
            <a:r>
              <a:rPr lang="en-US" sz="4400">
                <a:solidFill>
                  <a:srgbClr val="FFFFFF"/>
                </a:solidFill>
              </a:rPr>
              <a:t> in </a:t>
            </a:r>
            <a:r>
              <a:rPr b="1" lang="en-US" sz="4400">
                <a:solidFill>
                  <a:srgbClr val="FFFFFF"/>
                </a:solidFill>
              </a:rPr>
              <a:t>Target 2</a:t>
            </a:r>
            <a:r>
              <a:rPr lang="en-US" sz="4400">
                <a:solidFill>
                  <a:srgbClr val="FFFFFF"/>
                </a:solidFill>
              </a:rPr>
              <a:t>.</a:t>
            </a:r>
            <a:endParaRPr sz="4400">
              <a:solidFill>
                <a:srgbClr val="FFFFFF"/>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580" name="Google Shape;2580;p164"/>
          <p:cNvGraphicFramePr/>
          <p:nvPr/>
        </p:nvGraphicFramePr>
        <p:xfrm>
          <a:off x="1191000" y="3829025"/>
          <a:ext cx="3000000" cy="3000000"/>
        </p:xfrm>
        <a:graphic>
          <a:graphicData uri="http://schemas.openxmlformats.org/drawingml/2006/table">
            <a:tbl>
              <a:tblPr>
                <a:noFill/>
                <a:tableStyleId>{E8571AE0-D20F-4020-8440-2F3C7B43E1ED}</a:tableStyleId>
              </a:tblPr>
              <a:tblGrid>
                <a:gridCol w="7331875"/>
                <a:gridCol w="7331875"/>
                <a:gridCol w="7331875"/>
              </a:tblGrid>
              <a:tr h="1167775">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Vulnerability</a:t>
                      </a:r>
                      <a:endParaRPr b="1"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Description</a:t>
                      </a:r>
                      <a:endParaRPr b="1"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rgbClr val="FFFFFF"/>
                          </a:solidFill>
                          <a:latin typeface="Roboto"/>
                          <a:ea typeface="Roboto"/>
                          <a:cs typeface="Roboto"/>
                          <a:sym typeface="Roboto"/>
                        </a:rPr>
                        <a:t>Impact</a:t>
                      </a:r>
                      <a:endParaRPr b="1" sz="4400">
                        <a:solidFill>
                          <a:srgbClr val="FFFFFF"/>
                        </a:solidFill>
                        <a:latin typeface="Roboto"/>
                        <a:ea typeface="Roboto"/>
                        <a:cs typeface="Roboto"/>
                        <a:sym typeface="Roboto"/>
                      </a:endParaRPr>
                    </a:p>
                  </a:txBody>
                  <a:tcPr marT="91425" marB="91425" marR="91425" marL="91425"/>
                </a:tc>
              </a:tr>
              <a:tr h="117302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SSH</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22/tcp OpenSSH</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117302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HTTP</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80/TCP Apache httpd 2.4.10</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High</a:t>
                      </a:r>
                      <a:endParaRPr sz="4400">
                        <a:solidFill>
                          <a:srgbClr val="FFFFFF"/>
                        </a:solidFill>
                        <a:latin typeface="Roboto"/>
                        <a:ea typeface="Roboto"/>
                        <a:cs typeface="Roboto"/>
                        <a:sym typeface="Roboto"/>
                      </a:endParaRPr>
                    </a:p>
                  </a:txBody>
                  <a:tcPr marT="91425" marB="91425" marR="91425" marL="91425"/>
                </a:tc>
              </a:tr>
              <a:tr h="1173025">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rcpbind</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111/tcp 2-4</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1562450">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netbios-ssn</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139/tcp Samba smbd 3.X - 4.X</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Medium</a:t>
                      </a:r>
                      <a:endParaRPr sz="4400">
                        <a:solidFill>
                          <a:srgbClr val="FFFFFF"/>
                        </a:solidFill>
                        <a:latin typeface="Roboto"/>
                        <a:ea typeface="Roboto"/>
                        <a:cs typeface="Roboto"/>
                        <a:sym typeface="Roboto"/>
                      </a:endParaRPr>
                    </a:p>
                  </a:txBody>
                  <a:tcPr marT="91425" marB="91425" marR="91425" marL="91425"/>
                </a:tc>
              </a:tr>
              <a:tr h="1562450">
                <a:tc>
                  <a:txBody>
                    <a:bodyPr/>
                    <a:lstStyle/>
                    <a:p>
                      <a:pPr indent="0" lvl="0" marL="0" rtl="0" algn="l">
                        <a:spcBef>
                          <a:spcPts val="0"/>
                        </a:spcBef>
                        <a:spcAft>
                          <a:spcPts val="0"/>
                        </a:spcAft>
                        <a:buNone/>
                      </a:pPr>
                      <a:r>
                        <a:rPr lang="en-US" sz="4400">
                          <a:solidFill>
                            <a:srgbClr val="FFFFFF"/>
                          </a:solidFill>
                          <a:latin typeface="Roboto"/>
                          <a:ea typeface="Roboto"/>
                          <a:cs typeface="Roboto"/>
                          <a:sym typeface="Roboto"/>
                        </a:rPr>
                        <a:t>               Contact.php</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Backdoor Access</a:t>
                      </a:r>
                      <a:endParaRPr sz="4400">
                        <a:solidFill>
                          <a:srgbClr val="FFFFFF"/>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solidFill>
                            <a:srgbClr val="FFFFFF"/>
                          </a:solidFill>
                          <a:latin typeface="Roboto"/>
                          <a:ea typeface="Roboto"/>
                          <a:cs typeface="Roboto"/>
                          <a:sym typeface="Roboto"/>
                        </a:rPr>
                        <a:t>High</a:t>
                      </a:r>
                      <a:endParaRPr sz="4400">
                        <a:solidFill>
                          <a:srgbClr val="FFFFFF"/>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84" name="Shape 2584"/>
        <p:cNvGrpSpPr/>
        <p:nvPr/>
      </p:nvGrpSpPr>
      <p:grpSpPr>
        <a:xfrm>
          <a:off x="0" y="0"/>
          <a:ext cx="0" cy="0"/>
          <a:chOff x="0" y="0"/>
          <a:chExt cx="0" cy="0"/>
        </a:xfrm>
      </p:grpSpPr>
      <p:sp>
        <p:nvSpPr>
          <p:cNvPr id="2585" name="Google Shape;2585;p165"/>
          <p:cNvSpPr txBox="1"/>
          <p:nvPr>
            <p:ph type="title"/>
          </p:nvPr>
        </p:nvSpPr>
        <p:spPr>
          <a:xfrm>
            <a:off x="731368" y="3941117"/>
            <a:ext cx="22914900" cy="2112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10000">
                <a:solidFill>
                  <a:srgbClr val="FFFFFF"/>
                </a:solidFill>
              </a:rPr>
              <a:t>Alerts Implemented</a:t>
            </a:r>
            <a:endParaRPr sz="10000">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86" name="Google Shape;2586;p16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pic>
        <p:nvPicPr>
          <p:cNvPr id="2355" name="Google Shape;2355;p13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56" name="Google Shape;2356;p13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57" name="Google Shape;2357;p13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58" name="Google Shape;2358;p13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90" name="Shape 2590"/>
        <p:cNvGrpSpPr/>
        <p:nvPr/>
      </p:nvGrpSpPr>
      <p:grpSpPr>
        <a:xfrm>
          <a:off x="0" y="0"/>
          <a:ext cx="0" cy="0"/>
          <a:chOff x="0" y="0"/>
          <a:chExt cx="0" cy="0"/>
        </a:xfrm>
      </p:grpSpPr>
      <p:sp>
        <p:nvSpPr>
          <p:cNvPr id="2591" name="Google Shape;2591;p16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Excessive HTTP Errors</a:t>
            </a:r>
            <a:endParaRPr>
              <a:solidFill>
                <a:srgbClr val="FFFFFF"/>
              </a:solidFill>
            </a:endParaRPr>
          </a:p>
        </p:txBody>
      </p:sp>
      <p:sp>
        <p:nvSpPr>
          <p:cNvPr id="2592" name="Google Shape;2592;p16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93" name="Google Shape;2593;p16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rgbClr val="FFFFFF"/>
                </a:solidFill>
              </a:rPr>
              <a:t>Summarize the following:</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Metric: packetbeat-*, HTTP Errors</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Threshold: Above 400 for the</a:t>
            </a:r>
            <a:endParaRPr sz="4400">
              <a:solidFill>
                <a:srgbClr val="FFFFFF"/>
              </a:solidFill>
            </a:endParaRPr>
          </a:p>
          <a:p>
            <a:pPr indent="0" lvl="0" marL="457200" rtl="0" algn="l">
              <a:lnSpc>
                <a:spcPct val="115000"/>
              </a:lnSpc>
              <a:spcBef>
                <a:spcPts val="1000"/>
              </a:spcBef>
              <a:spcAft>
                <a:spcPts val="0"/>
              </a:spcAft>
              <a:buNone/>
            </a:pPr>
            <a:r>
              <a:rPr lang="en-US" sz="4400">
                <a:solidFill>
                  <a:srgbClr val="FFFFFF"/>
                </a:solidFill>
              </a:rPr>
              <a:t> last 5 minutes.</a:t>
            </a:r>
            <a:endParaRPr sz="4400">
              <a:solidFill>
                <a:srgbClr val="FFFFFF"/>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2594" name="Google Shape;2594;p166"/>
          <p:cNvPicPr preferRelativeResize="0"/>
          <p:nvPr/>
        </p:nvPicPr>
        <p:blipFill>
          <a:blip r:embed="rId3">
            <a:alphaModFix/>
          </a:blip>
          <a:stretch>
            <a:fillRect/>
          </a:stretch>
        </p:blipFill>
        <p:spPr>
          <a:xfrm>
            <a:off x="11969975" y="2503412"/>
            <a:ext cx="11262689" cy="8465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598" name="Shape 2598"/>
        <p:cNvGrpSpPr/>
        <p:nvPr/>
      </p:nvGrpSpPr>
      <p:grpSpPr>
        <a:xfrm>
          <a:off x="0" y="0"/>
          <a:ext cx="0" cy="0"/>
          <a:chOff x="0" y="0"/>
          <a:chExt cx="0" cy="0"/>
        </a:xfrm>
      </p:grpSpPr>
      <p:sp>
        <p:nvSpPr>
          <p:cNvPr id="2599" name="Google Shape;2599;p167"/>
          <p:cNvSpPr txBox="1"/>
          <p:nvPr>
            <p:ph type="title"/>
          </p:nvPr>
        </p:nvSpPr>
        <p:spPr>
          <a:xfrm>
            <a:off x="76634"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HTTP Request Size Monitor</a:t>
            </a:r>
            <a:endParaRPr>
              <a:solidFill>
                <a:srgbClr val="FFFFFF"/>
              </a:solidFill>
            </a:endParaRPr>
          </a:p>
        </p:txBody>
      </p:sp>
      <p:sp>
        <p:nvSpPr>
          <p:cNvPr id="2600" name="Google Shape;2600;p16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01" name="Google Shape;2601;p16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rgbClr val="FFFFFF"/>
                </a:solidFill>
              </a:rPr>
              <a:t>Summarize the following:</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Metric: packetbeat-*http.request.bytes</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Threshold: Above 3500 for the last minute.</a:t>
            </a:r>
            <a:endParaRPr sz="4400">
              <a:solidFill>
                <a:srgbClr val="FFFFFF"/>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2602" name="Google Shape;2602;p167"/>
          <p:cNvPicPr preferRelativeResize="0"/>
          <p:nvPr/>
        </p:nvPicPr>
        <p:blipFill>
          <a:blip r:embed="rId3">
            <a:alphaModFix/>
          </a:blip>
          <a:stretch>
            <a:fillRect/>
          </a:stretch>
        </p:blipFill>
        <p:spPr>
          <a:xfrm>
            <a:off x="13245949" y="3112886"/>
            <a:ext cx="10268723" cy="74902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06" name="Shape 2606"/>
        <p:cNvGrpSpPr/>
        <p:nvPr/>
      </p:nvGrpSpPr>
      <p:grpSpPr>
        <a:xfrm>
          <a:off x="0" y="0"/>
          <a:ext cx="0" cy="0"/>
          <a:chOff x="0" y="0"/>
          <a:chExt cx="0" cy="0"/>
        </a:xfrm>
      </p:grpSpPr>
      <p:sp>
        <p:nvSpPr>
          <p:cNvPr id="2607" name="Google Shape;2607;p16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CPU Usage Monitor</a:t>
            </a:r>
            <a:endParaRPr>
              <a:solidFill>
                <a:srgbClr val="FFFFFF"/>
              </a:solidFill>
            </a:endParaRPr>
          </a:p>
        </p:txBody>
      </p:sp>
      <p:sp>
        <p:nvSpPr>
          <p:cNvPr id="2608" name="Google Shape;2608;p16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09" name="Google Shape;2609;p16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rgbClr val="FFFFFF"/>
                </a:solidFill>
              </a:rPr>
              <a:t>Summarize the following:</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Metric: metricbeat-*, </a:t>
            </a:r>
            <a:endParaRPr sz="4400">
              <a:solidFill>
                <a:srgbClr val="FFFFFF"/>
              </a:solidFill>
            </a:endParaRPr>
          </a:p>
          <a:p>
            <a:pPr indent="0" lvl="0" marL="457200" rtl="0" algn="l">
              <a:lnSpc>
                <a:spcPct val="115000"/>
              </a:lnSpc>
              <a:spcBef>
                <a:spcPts val="1000"/>
              </a:spcBef>
              <a:spcAft>
                <a:spcPts val="0"/>
              </a:spcAft>
              <a:buNone/>
            </a:pPr>
            <a:r>
              <a:rPr lang="en-US" sz="4400">
                <a:solidFill>
                  <a:srgbClr val="FFFFFF"/>
                </a:solidFill>
              </a:rPr>
              <a:t>system.process.cpu.total.pct</a:t>
            </a:r>
            <a:endParaRPr sz="4400">
              <a:solidFill>
                <a:srgbClr val="FFFFFF"/>
              </a:solidFill>
            </a:endParaRPr>
          </a:p>
          <a:p>
            <a:pPr indent="-508000" lvl="0" marL="457200" rtl="0" algn="l">
              <a:lnSpc>
                <a:spcPct val="115000"/>
              </a:lnSpc>
              <a:spcBef>
                <a:spcPts val="1000"/>
              </a:spcBef>
              <a:spcAft>
                <a:spcPts val="0"/>
              </a:spcAft>
              <a:buClr>
                <a:srgbClr val="FFFFFF"/>
              </a:buClr>
              <a:buSzPts val="4400"/>
              <a:buChar char="●"/>
            </a:pPr>
            <a:r>
              <a:rPr lang="en-US" sz="4400">
                <a:solidFill>
                  <a:srgbClr val="FFFFFF"/>
                </a:solidFill>
              </a:rPr>
              <a:t>Threshold: Above 0.5 for the </a:t>
            </a:r>
            <a:endParaRPr sz="4400">
              <a:solidFill>
                <a:srgbClr val="FFFFFF"/>
              </a:solidFill>
            </a:endParaRPr>
          </a:p>
          <a:p>
            <a:pPr indent="0" lvl="0" marL="457200" rtl="0" algn="l">
              <a:lnSpc>
                <a:spcPct val="115000"/>
              </a:lnSpc>
              <a:spcBef>
                <a:spcPts val="1000"/>
              </a:spcBef>
              <a:spcAft>
                <a:spcPts val="0"/>
              </a:spcAft>
              <a:buNone/>
            </a:pPr>
            <a:r>
              <a:rPr lang="en-US" sz="4400">
                <a:solidFill>
                  <a:srgbClr val="FFFFFF"/>
                </a:solidFill>
              </a:rPr>
              <a:t>last 5 minutes</a:t>
            </a:r>
            <a:endParaRPr sz="4400">
              <a:solidFill>
                <a:srgbClr val="FFFFFF"/>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2610" name="Google Shape;2610;p168"/>
          <p:cNvPicPr preferRelativeResize="0"/>
          <p:nvPr/>
        </p:nvPicPr>
        <p:blipFill>
          <a:blip r:embed="rId3">
            <a:alphaModFix/>
          </a:blip>
          <a:stretch>
            <a:fillRect/>
          </a:stretch>
        </p:blipFill>
        <p:spPr>
          <a:xfrm>
            <a:off x="10980999" y="2295399"/>
            <a:ext cx="11060142" cy="8242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pic>
        <p:nvPicPr>
          <p:cNvPr id="2615" name="Google Shape;2615;p169"/>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616" name="Google Shape;2616;p169"/>
          <p:cNvSpPr txBox="1"/>
          <p:nvPr>
            <p:ph type="title"/>
          </p:nvPr>
        </p:nvSpPr>
        <p:spPr>
          <a:xfrm>
            <a:off x="731288" y="5861000"/>
            <a:ext cx="22914900" cy="20706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Hardening</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617" name="Google Shape;2617;p16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21" name="Shape 2621"/>
        <p:cNvGrpSpPr/>
        <p:nvPr/>
      </p:nvGrpSpPr>
      <p:grpSpPr>
        <a:xfrm>
          <a:off x="0" y="0"/>
          <a:ext cx="0" cy="0"/>
          <a:chOff x="0" y="0"/>
          <a:chExt cx="0" cy="0"/>
        </a:xfrm>
      </p:grpSpPr>
      <p:sp>
        <p:nvSpPr>
          <p:cNvPr id="2622" name="Google Shape;2622;p170"/>
          <p:cNvSpPr txBox="1"/>
          <p:nvPr>
            <p:ph type="title"/>
          </p:nvPr>
        </p:nvSpPr>
        <p:spPr>
          <a:xfrm>
            <a:off x="113109" y="50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Brute Force Attacks on Target 1</a:t>
            </a:r>
            <a:endParaRPr b="1">
              <a:solidFill>
                <a:srgbClr val="FFFFFF"/>
              </a:solidFill>
              <a:latin typeface="Roboto"/>
              <a:ea typeface="Roboto"/>
              <a:cs typeface="Roboto"/>
              <a:sym typeface="Roboto"/>
            </a:endParaRPr>
          </a:p>
        </p:txBody>
      </p:sp>
      <p:sp>
        <p:nvSpPr>
          <p:cNvPr id="2623" name="Google Shape;2623;p17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24" name="Google Shape;2624;p17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b="1" lang="en-US" sz="4400">
                <a:solidFill>
                  <a:srgbClr val="FFFFFF"/>
                </a:solidFill>
              </a:rPr>
              <a:t>Patch: </a:t>
            </a:r>
            <a:r>
              <a:rPr lang="en-US" sz="4400">
                <a:solidFill>
                  <a:srgbClr val="FFFFFF"/>
                </a:solidFill>
              </a:rPr>
              <a:t>Invalid credentials lock out</a:t>
            </a:r>
            <a:endParaRPr sz="4400">
              <a:solidFill>
                <a:srgbClr val="FFFFFF"/>
              </a:solidFill>
            </a:endParaRPr>
          </a:p>
          <a:p>
            <a:pPr indent="0" lvl="0" marL="0" rtl="0" algn="l">
              <a:lnSpc>
                <a:spcPct val="115000"/>
              </a:lnSpc>
              <a:spcBef>
                <a:spcPts val="1200"/>
              </a:spcBef>
              <a:spcAft>
                <a:spcPts val="0"/>
              </a:spcAft>
              <a:buNone/>
            </a:pPr>
            <a:r>
              <a:rPr b="1" lang="en-US" sz="4400">
                <a:solidFill>
                  <a:srgbClr val="FFFFFF"/>
                </a:solidFill>
              </a:rPr>
              <a:t>Why the patch works:</a:t>
            </a:r>
            <a:r>
              <a:rPr lang="en-US" sz="4400">
                <a:solidFill>
                  <a:srgbClr val="FFFFFF"/>
                </a:solidFill>
              </a:rPr>
              <a:t> Prevents excessive login attempts</a:t>
            </a:r>
            <a:endParaRPr sz="4400">
              <a:solidFill>
                <a:srgbClr val="FFFFFF"/>
              </a:solidFill>
            </a:endParaRPr>
          </a:p>
          <a:p>
            <a:pPr indent="0" lvl="0" marL="0" rtl="0" algn="l">
              <a:lnSpc>
                <a:spcPct val="115000"/>
              </a:lnSpc>
              <a:spcBef>
                <a:spcPts val="1200"/>
              </a:spcBef>
              <a:spcAft>
                <a:spcPts val="1000"/>
              </a:spcAft>
              <a:buNone/>
            </a:pPr>
            <a:r>
              <a:rPr b="1" lang="en-US" sz="4400">
                <a:solidFill>
                  <a:srgbClr val="FFFFFF"/>
                </a:solidFill>
              </a:rPr>
              <a:t>How to install it:</a:t>
            </a:r>
            <a:r>
              <a:rPr lang="en-US" sz="4400">
                <a:solidFill>
                  <a:srgbClr val="FFFFFF"/>
                </a:solidFill>
              </a:rPr>
              <a:t> Implementing an account lockout/timeout system</a:t>
            </a:r>
            <a:endParaRPr sz="4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28" name="Shape 2628"/>
        <p:cNvGrpSpPr/>
        <p:nvPr/>
      </p:nvGrpSpPr>
      <p:grpSpPr>
        <a:xfrm>
          <a:off x="0" y="0"/>
          <a:ext cx="0" cy="0"/>
          <a:chOff x="0" y="0"/>
          <a:chExt cx="0" cy="0"/>
        </a:xfrm>
      </p:grpSpPr>
      <p:sp>
        <p:nvSpPr>
          <p:cNvPr id="2629" name="Google Shape;2629;p17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DOS Attacks on Target 1 and 2</a:t>
            </a:r>
            <a:endParaRPr b="1">
              <a:solidFill>
                <a:srgbClr val="FFFFFF"/>
              </a:solidFill>
              <a:latin typeface="Roboto"/>
              <a:ea typeface="Roboto"/>
              <a:cs typeface="Roboto"/>
              <a:sym typeface="Roboto"/>
            </a:endParaRPr>
          </a:p>
        </p:txBody>
      </p:sp>
      <p:sp>
        <p:nvSpPr>
          <p:cNvPr id="2630" name="Google Shape;2630;p17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31" name="Google Shape;2631;p17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Patch:</a:t>
            </a:r>
            <a:r>
              <a:rPr lang="en-US" sz="4400">
                <a:solidFill>
                  <a:srgbClr val="FFFFFF"/>
                </a:solidFill>
              </a:rPr>
              <a:t> </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Whitelisting IP Addresses. Load Balancer</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Why the patch works: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Accepts connections strictly from trusted IP address ranges.  The load balancer will distribute  the traffic to the servers thereby optimizing both the network traffic and processing. </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How to install it: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Set Whitelisting list in Network/Firewall settings.</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Configuring /etc/hosts.allow config file on linux machines to allow certain hosts access to certain services. </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The load balancer can be installed as hardware in front of the servers in the data order.</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The load balancer can also be installed as software via an application.</a:t>
            </a:r>
            <a:endParaRPr sz="4400">
              <a:solidFill>
                <a:srgbClr val="FFFFFF"/>
              </a:solidFill>
            </a:endParaRPr>
          </a:p>
          <a:p>
            <a:pPr indent="0" lvl="0" marL="457200" rtl="0" algn="l">
              <a:lnSpc>
                <a:spcPct val="115000"/>
              </a:lnSpc>
              <a:spcBef>
                <a:spcPts val="1000"/>
              </a:spcBef>
              <a:spcAft>
                <a:spcPts val="1000"/>
              </a:spcAft>
              <a:buNone/>
            </a:pPr>
            <a:r>
              <a:t/>
            </a:r>
            <a:endParaRPr i="1" sz="4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35" name="Shape 2635"/>
        <p:cNvGrpSpPr/>
        <p:nvPr/>
      </p:nvGrpSpPr>
      <p:grpSpPr>
        <a:xfrm>
          <a:off x="0" y="0"/>
          <a:ext cx="0" cy="0"/>
          <a:chOff x="0" y="0"/>
          <a:chExt cx="0" cy="0"/>
        </a:xfrm>
      </p:grpSpPr>
      <p:sp>
        <p:nvSpPr>
          <p:cNvPr id="2636" name="Google Shape;2636;p17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Excessive CPU Usage on Target 1 and 2</a:t>
            </a:r>
            <a:endParaRPr b="1">
              <a:solidFill>
                <a:srgbClr val="FFFFFF"/>
              </a:solidFill>
              <a:latin typeface="Roboto"/>
              <a:ea typeface="Roboto"/>
              <a:cs typeface="Roboto"/>
              <a:sym typeface="Roboto"/>
            </a:endParaRPr>
          </a:p>
        </p:txBody>
      </p:sp>
      <p:sp>
        <p:nvSpPr>
          <p:cNvPr id="2637" name="Google Shape;2637;p17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38" name="Google Shape;2638;p17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Patch:</a:t>
            </a:r>
            <a:r>
              <a:rPr lang="en-US" sz="4400">
                <a:solidFill>
                  <a:srgbClr val="FFFFFF"/>
                </a:solidFill>
              </a:rPr>
              <a:t> </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Creating alerts at different thresholds of CPU Usage, limiting the max CPU usage for each core.</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Why the patch works: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The alerts focus on the amount of activity occurring on the CPU.  It sets a limit on the amount of CPU Usage.</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How to install it: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Create an alert at 75% and one at 100% CPU Usage</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Install software that limits CPU Usage</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In Task Manager limit the cores a process is allowed to use.</a:t>
            </a:r>
            <a:endParaRPr sz="4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42" name="Shape 2642"/>
        <p:cNvGrpSpPr/>
        <p:nvPr/>
      </p:nvGrpSpPr>
      <p:grpSpPr>
        <a:xfrm>
          <a:off x="0" y="0"/>
          <a:ext cx="0" cy="0"/>
          <a:chOff x="0" y="0"/>
          <a:chExt cx="0" cy="0"/>
        </a:xfrm>
      </p:grpSpPr>
      <p:sp>
        <p:nvSpPr>
          <p:cNvPr id="2643" name="Google Shape;2643;p17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Remote Access on Target 2</a:t>
            </a:r>
            <a:endParaRPr b="1">
              <a:solidFill>
                <a:srgbClr val="FFFFFF"/>
              </a:solidFill>
              <a:latin typeface="Roboto"/>
              <a:ea typeface="Roboto"/>
              <a:cs typeface="Roboto"/>
              <a:sym typeface="Roboto"/>
            </a:endParaRPr>
          </a:p>
        </p:txBody>
      </p:sp>
      <p:sp>
        <p:nvSpPr>
          <p:cNvPr id="2644" name="Google Shape;2644;p17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45" name="Google Shape;2645;p17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Patch: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Update Kernel</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Why the patch works: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This certifies that everything is up to date.</a:t>
            </a:r>
            <a:endParaRPr sz="4400">
              <a:solidFill>
                <a:srgbClr val="FFFFFF"/>
              </a:solidFill>
            </a:endParaRPr>
          </a:p>
          <a:p>
            <a:pPr indent="-508000" lvl="0" marL="457200" rtl="0" algn="l">
              <a:lnSpc>
                <a:spcPct val="115000"/>
              </a:lnSpc>
              <a:spcBef>
                <a:spcPts val="0"/>
              </a:spcBef>
              <a:spcAft>
                <a:spcPts val="0"/>
              </a:spcAft>
              <a:buClr>
                <a:srgbClr val="FFFFFF"/>
              </a:buClr>
              <a:buSzPts val="4400"/>
              <a:buChar char="●"/>
            </a:pPr>
            <a:r>
              <a:rPr b="1" lang="en-US" sz="4400">
                <a:solidFill>
                  <a:srgbClr val="FFFFFF"/>
                </a:solidFill>
              </a:rPr>
              <a:t>How to install it: </a:t>
            </a:r>
            <a:endParaRPr b="1"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sudo apt-get upgrade kernel    </a:t>
            </a:r>
            <a:endParaRPr sz="4400">
              <a:solidFill>
                <a:srgbClr val="FFFFFF"/>
              </a:solidFill>
            </a:endParaRPr>
          </a:p>
          <a:p>
            <a:pPr indent="-508000" lvl="1" marL="914400" rtl="0" algn="l">
              <a:lnSpc>
                <a:spcPct val="115000"/>
              </a:lnSpc>
              <a:spcBef>
                <a:spcPts val="0"/>
              </a:spcBef>
              <a:spcAft>
                <a:spcPts val="0"/>
              </a:spcAft>
              <a:buClr>
                <a:srgbClr val="FFFFFF"/>
              </a:buClr>
              <a:buSzPts val="4400"/>
              <a:buChar char="○"/>
            </a:pPr>
            <a:r>
              <a:rPr lang="en-US" sz="4400">
                <a:solidFill>
                  <a:srgbClr val="FFFFFF"/>
                </a:solidFill>
              </a:rPr>
              <a:t>sudo reboot</a:t>
            </a:r>
            <a:endParaRPr sz="4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49" name="Shape 2649"/>
        <p:cNvGrpSpPr/>
        <p:nvPr/>
      </p:nvGrpSpPr>
      <p:grpSpPr>
        <a:xfrm>
          <a:off x="0" y="0"/>
          <a:ext cx="0" cy="0"/>
          <a:chOff x="0" y="0"/>
          <a:chExt cx="0" cy="0"/>
        </a:xfrm>
      </p:grpSpPr>
      <p:sp>
        <p:nvSpPr>
          <p:cNvPr id="2650" name="Google Shape;2650;p17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Remote Access on Target 2</a:t>
            </a:r>
            <a:endParaRPr b="1">
              <a:solidFill>
                <a:srgbClr val="FFFFFF"/>
              </a:solidFill>
              <a:latin typeface="Roboto"/>
              <a:ea typeface="Roboto"/>
              <a:cs typeface="Roboto"/>
              <a:sym typeface="Roboto"/>
            </a:endParaRPr>
          </a:p>
        </p:txBody>
      </p:sp>
      <p:sp>
        <p:nvSpPr>
          <p:cNvPr id="2651" name="Google Shape;2651;p17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52" name="Google Shape;2652;p17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rgbClr val="FFFFFF"/>
              </a:buClr>
              <a:buSzPts val="4400"/>
              <a:buChar char="●"/>
            </a:pPr>
            <a:r>
              <a:rPr b="1" lang="en-US" sz="4400">
                <a:solidFill>
                  <a:srgbClr val="FFFFFF"/>
                </a:solidFill>
              </a:rPr>
              <a:t>Patch: </a:t>
            </a:r>
            <a:endParaRPr b="1"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Canonical Livepatch</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b="1" lang="en-US" sz="4400">
                <a:solidFill>
                  <a:srgbClr val="FFFFFF"/>
                </a:solidFill>
              </a:rPr>
              <a:t>Why the patch works: </a:t>
            </a:r>
            <a:endParaRPr b="1"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Livepatch updates software as soon as it is released.</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b="1" lang="en-US" sz="4400">
                <a:solidFill>
                  <a:srgbClr val="FFFFFF"/>
                </a:solidFill>
              </a:rPr>
              <a:t>How to install it: </a:t>
            </a:r>
            <a:endParaRPr b="1" sz="4400">
              <a:solidFill>
                <a:srgbClr val="FFFFFF"/>
              </a:solidFill>
            </a:endParaRPr>
          </a:p>
          <a:p>
            <a:pPr indent="-508000" lvl="1" marL="1371600" rtl="0" algn="l">
              <a:lnSpc>
                <a:spcPct val="115000"/>
              </a:lnSpc>
              <a:spcBef>
                <a:spcPts val="1200"/>
              </a:spcBef>
              <a:spcAft>
                <a:spcPts val="0"/>
              </a:spcAft>
              <a:buClr>
                <a:srgbClr val="FFFFFF"/>
              </a:buClr>
              <a:buSzPts val="4400"/>
              <a:buChar char="○"/>
            </a:pPr>
            <a:r>
              <a:rPr lang="en-US" sz="4400">
                <a:solidFill>
                  <a:srgbClr val="FFFFFF"/>
                </a:solidFill>
              </a:rPr>
              <a:t>sudo snap install canonical-livepatch    </a:t>
            </a:r>
            <a:endParaRPr sz="4400">
              <a:solidFill>
                <a:srgbClr val="FFFFFF"/>
              </a:solidFill>
            </a:endParaRPr>
          </a:p>
          <a:p>
            <a:pPr indent="-508000" lvl="1" marL="1371600" rtl="0" algn="l">
              <a:lnSpc>
                <a:spcPct val="115000"/>
              </a:lnSpc>
              <a:spcBef>
                <a:spcPts val="1200"/>
              </a:spcBef>
              <a:spcAft>
                <a:spcPts val="0"/>
              </a:spcAft>
              <a:buClr>
                <a:srgbClr val="FFFFFF"/>
              </a:buClr>
              <a:buSzPts val="4400"/>
              <a:buChar char="○"/>
            </a:pPr>
            <a:r>
              <a:rPr lang="en-US" sz="4400">
                <a:solidFill>
                  <a:srgbClr val="FFFFFF"/>
                </a:solidFill>
              </a:rPr>
              <a:t>sudo canonical-livepatch</a:t>
            </a:r>
            <a:endParaRPr sz="4400">
              <a:solidFill>
                <a:srgbClr val="FFFFFF"/>
              </a:solidFill>
            </a:endParaRPr>
          </a:p>
          <a:p>
            <a:pPr indent="0" lvl="0" marL="0" rtl="0" algn="l">
              <a:lnSpc>
                <a:spcPct val="115000"/>
              </a:lnSpc>
              <a:spcBef>
                <a:spcPts val="1200"/>
              </a:spcBef>
              <a:spcAft>
                <a:spcPts val="0"/>
              </a:spcAft>
              <a:buNone/>
            </a:pPr>
            <a:r>
              <a:t/>
            </a:r>
            <a:endParaRPr sz="4400">
              <a:solidFill>
                <a:schemeClr val="dk1"/>
              </a:solidFill>
            </a:endParaRPr>
          </a:p>
          <a:p>
            <a:pPr indent="0" lvl="0" marL="0" rtl="0" algn="l">
              <a:lnSpc>
                <a:spcPct val="115000"/>
              </a:lnSpc>
              <a:spcBef>
                <a:spcPts val="1000"/>
              </a:spcBef>
              <a:spcAft>
                <a:spcPts val="1200"/>
              </a:spcAft>
              <a:buNone/>
            </a:pPr>
            <a:r>
              <a:t/>
            </a:r>
            <a:endParaRPr sz="4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56" name="Shape 2656"/>
        <p:cNvGrpSpPr/>
        <p:nvPr/>
      </p:nvGrpSpPr>
      <p:grpSpPr>
        <a:xfrm>
          <a:off x="0" y="0"/>
          <a:ext cx="0" cy="0"/>
          <a:chOff x="0" y="0"/>
          <a:chExt cx="0" cy="0"/>
        </a:xfrm>
      </p:grpSpPr>
      <p:sp>
        <p:nvSpPr>
          <p:cNvPr id="2657" name="Google Shape;2657;p17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Hardening Against Remote Access on Target 2</a:t>
            </a:r>
            <a:endParaRPr b="1">
              <a:solidFill>
                <a:srgbClr val="FFFFFF"/>
              </a:solidFill>
              <a:latin typeface="Roboto"/>
              <a:ea typeface="Roboto"/>
              <a:cs typeface="Roboto"/>
              <a:sym typeface="Roboto"/>
            </a:endParaRPr>
          </a:p>
        </p:txBody>
      </p:sp>
      <p:sp>
        <p:nvSpPr>
          <p:cNvPr id="2658" name="Google Shape;2658;p17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59" name="Google Shape;2659;p17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rgbClr val="FFFFFF"/>
              </a:buClr>
              <a:buSzPts val="4400"/>
              <a:buChar char="●"/>
            </a:pPr>
            <a:r>
              <a:rPr b="1" lang="en-US" sz="4400">
                <a:solidFill>
                  <a:srgbClr val="FFFFFF"/>
                </a:solidFill>
              </a:rPr>
              <a:t>Patch:</a:t>
            </a:r>
            <a:r>
              <a:rPr lang="en-US" sz="4400">
                <a:solidFill>
                  <a:srgbClr val="FFFFFF"/>
                </a:solidFill>
              </a:rPr>
              <a:t>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KernelCare</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b="1" lang="en-US" sz="4400">
                <a:solidFill>
                  <a:srgbClr val="FFFFFF"/>
                </a:solidFill>
              </a:rPr>
              <a:t>Why the patch works:</a:t>
            </a:r>
            <a:r>
              <a:rPr lang="en-US" sz="4400">
                <a:solidFill>
                  <a:srgbClr val="FFFFFF"/>
                </a:solidFill>
              </a:rPr>
              <a:t> </a:t>
            </a:r>
            <a:endParaRPr sz="4400">
              <a:solidFill>
                <a:srgbClr val="FFFFFF"/>
              </a:solidFill>
            </a:endParaRPr>
          </a:p>
          <a:p>
            <a:pPr indent="-508000" lvl="1" marL="1371600" rtl="0" algn="l">
              <a:lnSpc>
                <a:spcPct val="115000"/>
              </a:lnSpc>
              <a:spcBef>
                <a:spcPts val="1000"/>
              </a:spcBef>
              <a:spcAft>
                <a:spcPts val="0"/>
              </a:spcAft>
              <a:buClr>
                <a:srgbClr val="FFFFFF"/>
              </a:buClr>
              <a:buSzPts val="4400"/>
              <a:buChar char="○"/>
            </a:pPr>
            <a:r>
              <a:rPr lang="en-US" sz="4400">
                <a:solidFill>
                  <a:srgbClr val="FFFFFF"/>
                </a:solidFill>
              </a:rPr>
              <a:t>It automatically downloads and applies new kernel security patches without rebooting the server.</a:t>
            </a:r>
            <a:endParaRPr sz="4400">
              <a:solidFill>
                <a:srgbClr val="FFFFFF"/>
              </a:solidFill>
            </a:endParaRPr>
          </a:p>
          <a:p>
            <a:pPr indent="-508000" lvl="0" marL="914400" rtl="0" algn="l">
              <a:lnSpc>
                <a:spcPct val="115000"/>
              </a:lnSpc>
              <a:spcBef>
                <a:spcPts val="1000"/>
              </a:spcBef>
              <a:spcAft>
                <a:spcPts val="0"/>
              </a:spcAft>
              <a:buClr>
                <a:srgbClr val="FFFFFF"/>
              </a:buClr>
              <a:buSzPts val="4400"/>
              <a:buChar char="●"/>
            </a:pPr>
            <a:r>
              <a:rPr b="1" lang="en-US" sz="4400">
                <a:solidFill>
                  <a:srgbClr val="FFFFFF"/>
                </a:solidFill>
              </a:rPr>
              <a:t>How to install it:</a:t>
            </a:r>
            <a:r>
              <a:rPr lang="en-US" sz="4400">
                <a:solidFill>
                  <a:srgbClr val="FFFFFF"/>
                </a:solidFill>
              </a:rPr>
              <a:t> </a:t>
            </a:r>
            <a:endParaRPr sz="4400">
              <a:solidFill>
                <a:srgbClr val="FFFFFF"/>
              </a:solidFill>
            </a:endParaRPr>
          </a:p>
          <a:p>
            <a:pPr indent="-508000" lvl="1" marL="1371600" rtl="0" algn="l">
              <a:lnSpc>
                <a:spcPct val="115000"/>
              </a:lnSpc>
              <a:spcBef>
                <a:spcPts val="1200"/>
              </a:spcBef>
              <a:spcAft>
                <a:spcPts val="0"/>
              </a:spcAft>
              <a:buClr>
                <a:srgbClr val="FFFFFF"/>
              </a:buClr>
              <a:buSzPts val="4400"/>
              <a:buChar char="○"/>
            </a:pPr>
            <a:r>
              <a:rPr lang="en-US" sz="4400">
                <a:solidFill>
                  <a:srgbClr val="FFFFFF"/>
                </a:solidFill>
              </a:rPr>
              <a:t>wget -qq -O -- https://kernelcare.com/installer | bashsudo /usr/bin/kcarectl --register      &lt;your key&gt;</a:t>
            </a:r>
            <a:endParaRPr sz="4400">
              <a:solidFill>
                <a:srgbClr val="FFFFFF"/>
              </a:solidFill>
            </a:endParaRPr>
          </a:p>
          <a:p>
            <a:pPr indent="0" lvl="0" marL="914400" rtl="0" algn="l">
              <a:lnSpc>
                <a:spcPct val="115000"/>
              </a:lnSpc>
              <a:spcBef>
                <a:spcPts val="1200"/>
              </a:spcBef>
              <a:spcAft>
                <a:spcPts val="1200"/>
              </a:spcAft>
              <a:buNone/>
            </a:pPr>
            <a:r>
              <a:t/>
            </a:r>
            <a:endParaRPr sz="4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140"/>
          <p:cNvSpPr txBox="1"/>
          <p:nvPr>
            <p:ph idx="3" type="subTitle"/>
          </p:nvPr>
        </p:nvSpPr>
        <p:spPr>
          <a:xfrm>
            <a:off x="18830050" y="2013688"/>
            <a:ext cx="4836300" cy="10506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a:latin typeface="Roboto Black"/>
                <a:ea typeface="Roboto Black"/>
                <a:cs typeface="Roboto Black"/>
                <a:sym typeface="Roboto Black"/>
              </a:rPr>
              <a:t>Network</a:t>
            </a:r>
            <a:endParaRPr b="1"/>
          </a:p>
          <a:p>
            <a:pPr indent="0" lvl="0" marL="0" rtl="0" algn="l">
              <a:spcBef>
                <a:spcPts val="0"/>
              </a:spcBef>
              <a:spcAft>
                <a:spcPts val="0"/>
              </a:spcAft>
              <a:buClr>
                <a:schemeClr val="dk1"/>
              </a:buClr>
              <a:buSzPts val="2900"/>
              <a:buFont typeface="Arial"/>
              <a:buNone/>
            </a:pPr>
            <a:r>
              <a:rPr lang="en-US" sz="2500"/>
              <a:t>Address Range:192.168.1.1/225</a:t>
            </a:r>
            <a:endParaRPr sz="2500"/>
          </a:p>
          <a:p>
            <a:pPr indent="0" lvl="0" marL="0" rtl="0" algn="l">
              <a:spcBef>
                <a:spcPts val="0"/>
              </a:spcBef>
              <a:spcAft>
                <a:spcPts val="0"/>
              </a:spcAft>
              <a:buClr>
                <a:schemeClr val="dk1"/>
              </a:buClr>
              <a:buSzPts val="2900"/>
              <a:buFont typeface="Arial"/>
              <a:buNone/>
            </a:pPr>
            <a:r>
              <a:rPr lang="en-US" sz="2500"/>
              <a:t>Netmask:255.255.240.0</a:t>
            </a:r>
            <a:endParaRPr sz="2500"/>
          </a:p>
          <a:p>
            <a:pPr indent="0" lvl="0" marL="0" rtl="0" algn="l">
              <a:spcBef>
                <a:spcPts val="0"/>
              </a:spcBef>
              <a:spcAft>
                <a:spcPts val="0"/>
              </a:spcAft>
              <a:buClr>
                <a:schemeClr val="dk1"/>
              </a:buClr>
              <a:buSzPts val="2900"/>
              <a:buFont typeface="Arial"/>
              <a:buNone/>
            </a:pPr>
            <a:r>
              <a:rPr lang="en-US" sz="2500"/>
              <a:t>Gateway:10.0.0.1</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a:latin typeface="Roboto Black"/>
                <a:ea typeface="Roboto Black"/>
                <a:cs typeface="Roboto Black"/>
                <a:sym typeface="Roboto Black"/>
              </a:rPr>
              <a:t>Machines</a:t>
            </a:r>
            <a:endParaRPr>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500"/>
              <a:t>IPv4:192.168.1.105</a:t>
            </a:r>
            <a:endParaRPr sz="2500"/>
          </a:p>
          <a:p>
            <a:pPr indent="0" lvl="0" marL="0" rtl="0" algn="l">
              <a:spcBef>
                <a:spcPts val="0"/>
              </a:spcBef>
              <a:spcAft>
                <a:spcPts val="0"/>
              </a:spcAft>
              <a:buClr>
                <a:schemeClr val="dk1"/>
              </a:buClr>
              <a:buSzPts val="2900"/>
              <a:buFont typeface="Arial"/>
              <a:buNone/>
            </a:pPr>
            <a:r>
              <a:rPr lang="en-US" sz="2500"/>
              <a:t>OS:Windows</a:t>
            </a:r>
            <a:endParaRPr sz="2500"/>
          </a:p>
          <a:p>
            <a:pPr indent="0" lvl="0" marL="0" rtl="0" algn="l">
              <a:spcBef>
                <a:spcPts val="0"/>
              </a:spcBef>
              <a:spcAft>
                <a:spcPts val="0"/>
              </a:spcAft>
              <a:buClr>
                <a:schemeClr val="dk1"/>
              </a:buClr>
              <a:buSzPts val="2900"/>
              <a:buFont typeface="Arial"/>
              <a:buNone/>
            </a:pPr>
            <a:r>
              <a:rPr lang="en-US" sz="2500"/>
              <a:t>Hostname:ELK</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sz="2500"/>
              <a:t>IPV4: 192.168.1.100</a:t>
            </a:r>
            <a:endParaRPr sz="2500"/>
          </a:p>
          <a:p>
            <a:pPr indent="0" lvl="0" marL="0" rtl="0" algn="l">
              <a:spcBef>
                <a:spcPts val="0"/>
              </a:spcBef>
              <a:spcAft>
                <a:spcPts val="0"/>
              </a:spcAft>
              <a:buClr>
                <a:schemeClr val="dk1"/>
              </a:buClr>
              <a:buSzPts val="2900"/>
              <a:buFont typeface="Arial"/>
              <a:buNone/>
            </a:pPr>
            <a:r>
              <a:rPr lang="en-US" sz="2500"/>
              <a:t>OS: Windows</a:t>
            </a:r>
            <a:endParaRPr sz="2500"/>
          </a:p>
          <a:p>
            <a:pPr indent="0" lvl="0" marL="0" rtl="0" algn="l">
              <a:spcBef>
                <a:spcPts val="0"/>
              </a:spcBef>
              <a:spcAft>
                <a:spcPts val="0"/>
              </a:spcAft>
              <a:buClr>
                <a:schemeClr val="dk1"/>
              </a:buClr>
              <a:buSzPts val="2900"/>
              <a:buFont typeface="Arial"/>
              <a:buNone/>
            </a:pPr>
            <a:r>
              <a:rPr lang="en-US" sz="2500"/>
              <a:t>Hostname: Kibana</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sz="2500"/>
              <a:t>IPv4:192.168.1.90</a:t>
            </a:r>
            <a:endParaRPr sz="2500"/>
          </a:p>
          <a:p>
            <a:pPr indent="0" lvl="0" marL="0" rtl="0" algn="l">
              <a:spcBef>
                <a:spcPts val="0"/>
              </a:spcBef>
              <a:spcAft>
                <a:spcPts val="0"/>
              </a:spcAft>
              <a:buClr>
                <a:schemeClr val="dk1"/>
              </a:buClr>
              <a:buSzPts val="2900"/>
              <a:buFont typeface="Arial"/>
              <a:buNone/>
            </a:pPr>
            <a:r>
              <a:rPr lang="en-US" sz="2500"/>
              <a:t>OS:Linux</a:t>
            </a:r>
            <a:endParaRPr sz="2500"/>
          </a:p>
          <a:p>
            <a:pPr indent="0" lvl="0" marL="0" rtl="0" algn="l">
              <a:spcBef>
                <a:spcPts val="0"/>
              </a:spcBef>
              <a:spcAft>
                <a:spcPts val="0"/>
              </a:spcAft>
              <a:buClr>
                <a:schemeClr val="dk1"/>
              </a:buClr>
              <a:buSzPts val="2900"/>
              <a:buFont typeface="Arial"/>
              <a:buNone/>
            </a:pPr>
            <a:r>
              <a:rPr lang="en-US" sz="2500"/>
              <a:t>Hostname:Kali</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sz="2500"/>
              <a:t>IPv4:192.168.1.110</a:t>
            </a:r>
            <a:endParaRPr sz="2500"/>
          </a:p>
          <a:p>
            <a:pPr indent="0" lvl="0" marL="0" rtl="0" algn="l">
              <a:spcBef>
                <a:spcPts val="0"/>
              </a:spcBef>
              <a:spcAft>
                <a:spcPts val="0"/>
              </a:spcAft>
              <a:buClr>
                <a:schemeClr val="dk1"/>
              </a:buClr>
              <a:buSzPts val="2900"/>
              <a:buFont typeface="Arial"/>
              <a:buNone/>
            </a:pPr>
            <a:r>
              <a:rPr lang="en-US" sz="2500"/>
              <a:t>OS:Linux</a:t>
            </a:r>
            <a:endParaRPr sz="2500"/>
          </a:p>
          <a:p>
            <a:pPr indent="0" lvl="0" marL="0" rtl="0" algn="l">
              <a:spcBef>
                <a:spcPts val="0"/>
              </a:spcBef>
              <a:spcAft>
                <a:spcPts val="0"/>
              </a:spcAft>
              <a:buClr>
                <a:schemeClr val="dk1"/>
              </a:buClr>
              <a:buSzPts val="2900"/>
              <a:buFont typeface="Arial"/>
              <a:buNone/>
            </a:pPr>
            <a:r>
              <a:rPr lang="en-US" sz="2500"/>
              <a:t>Hostname:Target 1</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Clr>
                <a:schemeClr val="dk1"/>
              </a:buClr>
              <a:buSzPts val="2900"/>
              <a:buFont typeface="Arial"/>
              <a:buNone/>
            </a:pPr>
            <a:r>
              <a:rPr lang="en-US" sz="2500"/>
              <a:t>IPv4:192.168.1.115</a:t>
            </a:r>
            <a:endParaRPr sz="2500"/>
          </a:p>
          <a:p>
            <a:pPr indent="0" lvl="0" marL="0" rtl="0" algn="l">
              <a:spcBef>
                <a:spcPts val="0"/>
              </a:spcBef>
              <a:spcAft>
                <a:spcPts val="0"/>
              </a:spcAft>
              <a:buClr>
                <a:schemeClr val="dk1"/>
              </a:buClr>
              <a:buSzPts val="2900"/>
              <a:buFont typeface="Arial"/>
              <a:buNone/>
            </a:pPr>
            <a:r>
              <a:rPr lang="en-US" sz="2500"/>
              <a:t>OS:Linux</a:t>
            </a:r>
            <a:endParaRPr sz="2500"/>
          </a:p>
          <a:p>
            <a:pPr indent="0" lvl="0" marL="0" rtl="0" algn="l">
              <a:spcBef>
                <a:spcPts val="0"/>
              </a:spcBef>
              <a:spcAft>
                <a:spcPts val="0"/>
              </a:spcAft>
              <a:buClr>
                <a:schemeClr val="dk1"/>
              </a:buClr>
              <a:buSzPts val="2900"/>
              <a:buFont typeface="Arial"/>
              <a:buNone/>
            </a:pPr>
            <a:r>
              <a:rPr lang="en-US" sz="2500"/>
              <a:t>Hostname:Target 2</a:t>
            </a:r>
            <a:endParaRPr sz="2500"/>
          </a:p>
          <a:p>
            <a:pPr indent="0" lvl="0" marL="0" rtl="0" algn="l">
              <a:spcBef>
                <a:spcPts val="0"/>
              </a:spcBef>
              <a:spcAft>
                <a:spcPts val="0"/>
              </a:spcAft>
              <a:buClr>
                <a:schemeClr val="dk1"/>
              </a:buClr>
              <a:buSzPts val="2900"/>
              <a:buFont typeface="Arial"/>
              <a:buNone/>
            </a:pPr>
            <a:r>
              <a:t/>
            </a:r>
            <a:endParaRPr sz="2500"/>
          </a:p>
          <a:p>
            <a:pPr indent="0" lvl="0" marL="0" rtl="0" algn="l">
              <a:spcBef>
                <a:spcPts val="0"/>
              </a:spcBef>
              <a:spcAft>
                <a:spcPts val="0"/>
              </a:spcAft>
              <a:buNone/>
            </a:pPr>
            <a:r>
              <a:t/>
            </a:r>
            <a:endParaRPr/>
          </a:p>
        </p:txBody>
      </p:sp>
      <p:sp>
        <p:nvSpPr>
          <p:cNvPr id="2364" name="Google Shape;2364;p140"/>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65" name="Google Shape;2365;p140"/>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66" name="Google Shape;2366;p140"/>
          <p:cNvPicPr preferRelativeResize="0"/>
          <p:nvPr/>
        </p:nvPicPr>
        <p:blipFill>
          <a:blip r:embed="rId3">
            <a:alphaModFix/>
          </a:blip>
          <a:stretch>
            <a:fillRect/>
          </a:stretch>
        </p:blipFill>
        <p:spPr>
          <a:xfrm>
            <a:off x="1274425" y="2433200"/>
            <a:ext cx="17135475" cy="9667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pic>
        <p:nvPicPr>
          <p:cNvPr id="2664" name="Google Shape;2664;p176"/>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665" name="Google Shape;2665;p176"/>
          <p:cNvSpPr txBox="1"/>
          <p:nvPr>
            <p:ph type="title"/>
          </p:nvPr>
        </p:nvSpPr>
        <p:spPr>
          <a:xfrm>
            <a:off x="731280" y="5711450"/>
            <a:ext cx="22914900" cy="23697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Implementing Patches</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666" name="Google Shape;2666;p17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2760"/>
        </a:solidFill>
      </p:bgPr>
    </p:bg>
    <p:spTree>
      <p:nvGrpSpPr>
        <p:cNvPr id="2670" name="Shape 2670"/>
        <p:cNvGrpSpPr/>
        <p:nvPr/>
      </p:nvGrpSpPr>
      <p:grpSpPr>
        <a:xfrm>
          <a:off x="0" y="0"/>
          <a:ext cx="0" cy="0"/>
          <a:chOff x="0" y="0"/>
          <a:chExt cx="0" cy="0"/>
        </a:xfrm>
      </p:grpSpPr>
      <p:sp>
        <p:nvSpPr>
          <p:cNvPr id="2671" name="Google Shape;2671;p17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Implementing Patches with Ansible</a:t>
            </a:r>
            <a:endParaRPr b="1">
              <a:solidFill>
                <a:srgbClr val="FFFFFF"/>
              </a:solidFill>
              <a:latin typeface="Roboto"/>
              <a:ea typeface="Roboto"/>
              <a:cs typeface="Roboto"/>
              <a:sym typeface="Roboto"/>
            </a:endParaRPr>
          </a:p>
        </p:txBody>
      </p:sp>
      <p:sp>
        <p:nvSpPr>
          <p:cNvPr id="2672" name="Google Shape;2672;p17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73" name="Google Shape;2673;p17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rgbClr val="FFFFFF"/>
                </a:solidFill>
              </a:rPr>
              <a:t>Playbook </a:t>
            </a:r>
            <a:r>
              <a:rPr b="1" lang="en-US" sz="4400">
                <a:solidFill>
                  <a:srgbClr val="FFFFFF"/>
                </a:solidFill>
              </a:rPr>
              <a:t>Overview</a:t>
            </a:r>
            <a:endParaRPr sz="4400">
              <a:solidFill>
                <a:srgbClr val="FFFFFF"/>
              </a:solidFill>
            </a:endParaRPr>
          </a:p>
          <a:p>
            <a:pPr indent="0" lvl="0" marL="0" rtl="0" algn="l">
              <a:spcBef>
                <a:spcPts val="1200"/>
              </a:spcBef>
              <a:spcAft>
                <a:spcPts val="0"/>
              </a:spcAft>
              <a:buNone/>
            </a:pPr>
            <a:r>
              <a:t/>
            </a:r>
            <a:endParaRPr i="1" sz="4400">
              <a:solidFill>
                <a:srgbClr val="FFFFFF"/>
              </a:solidFill>
            </a:endParaRPr>
          </a:p>
          <a:p>
            <a:pPr indent="0" lvl="0" marL="0" rtl="0" algn="l">
              <a:spcBef>
                <a:spcPts val="1200"/>
              </a:spcBef>
              <a:spcAft>
                <a:spcPts val="0"/>
              </a:spcAft>
              <a:buClr>
                <a:schemeClr val="dk1"/>
              </a:buClr>
              <a:buSzPts val="1100"/>
              <a:buFont typeface="Arial"/>
              <a:buNone/>
            </a:pPr>
            <a:r>
              <a:rPr lang="en-US" sz="4400">
                <a:solidFill>
                  <a:srgbClr val="FFFFFF"/>
                </a:solidFill>
              </a:rPr>
              <a:t>Ansible is an open-source tool that is agentless and does everything through standard SSH.  It provides automation, configuration, management, and orchestration all in one. The patching is customizable via role's</a:t>
            </a:r>
            <a:endParaRPr sz="4400">
              <a:solidFill>
                <a:srgbClr val="FFFFFF"/>
              </a:solidFill>
            </a:endParaRPr>
          </a:p>
          <a:p>
            <a:pPr indent="0" lvl="0" marL="0" rtl="0" algn="l">
              <a:spcBef>
                <a:spcPts val="1200"/>
              </a:spcBef>
              <a:spcAft>
                <a:spcPts val="0"/>
              </a:spcAft>
              <a:buClr>
                <a:schemeClr val="dk1"/>
              </a:buClr>
              <a:buSzPts val="1100"/>
              <a:buFont typeface="Arial"/>
              <a:buNone/>
            </a:pPr>
            <a:r>
              <a:rPr lang="en-US" sz="4400">
                <a:solidFill>
                  <a:srgbClr val="FFFFFF"/>
                </a:solidFill>
              </a:rPr>
              <a:t>variables definition.</a:t>
            </a:r>
            <a:endParaRPr sz="4400">
              <a:solidFill>
                <a:srgbClr val="FFFFFF"/>
              </a:solidFill>
            </a:endParaRPr>
          </a:p>
          <a:p>
            <a:pPr indent="0" lvl="0" marL="0" rtl="0" algn="l">
              <a:spcBef>
                <a:spcPts val="1200"/>
              </a:spcBef>
              <a:spcAft>
                <a:spcPts val="0"/>
              </a:spcAft>
              <a:buClr>
                <a:schemeClr val="dk1"/>
              </a:buClr>
              <a:buSzPts val="1100"/>
              <a:buFont typeface="Arial"/>
              <a:buNone/>
            </a:pPr>
            <a:r>
              <a:rPr b="1" lang="en-US" sz="4400">
                <a:solidFill>
                  <a:srgbClr val="FFFFFF"/>
                </a:solidFill>
              </a:rPr>
              <a:t>Run:</a:t>
            </a:r>
            <a:endParaRPr b="1" sz="4400">
              <a:solidFill>
                <a:srgbClr val="FFFFFF"/>
              </a:solidFill>
            </a:endParaRPr>
          </a:p>
          <a:p>
            <a:pPr indent="0" lvl="0" marL="0" rtl="0" algn="l">
              <a:spcBef>
                <a:spcPts val="1200"/>
              </a:spcBef>
              <a:spcAft>
                <a:spcPts val="0"/>
              </a:spcAft>
              <a:buClr>
                <a:schemeClr val="dk1"/>
              </a:buClr>
              <a:buSzPts val="1100"/>
              <a:buFont typeface="Arial"/>
              <a:buNone/>
            </a:pPr>
            <a:r>
              <a:rPr lang="en-US" sz="4400">
                <a:solidFill>
                  <a:srgbClr val="FFFFFF"/>
                </a:solidFill>
              </a:rPr>
              <a:t>ansible-playbook orapatch.yml -k</a:t>
            </a:r>
            <a:endParaRPr sz="4400">
              <a:solidFill>
                <a:srgbClr val="FFFFFF"/>
              </a:solidFill>
            </a:endParaRPr>
          </a:p>
          <a:p>
            <a:pPr indent="0" lvl="0" marL="0" rtl="0" algn="l">
              <a:spcBef>
                <a:spcPts val="1200"/>
              </a:spcBef>
              <a:spcAft>
                <a:spcPts val="0"/>
              </a:spcAft>
              <a:buClr>
                <a:schemeClr val="dk1"/>
              </a:buClr>
              <a:buSzPts val="1100"/>
              <a:buFont typeface="Arial"/>
              <a:buNone/>
            </a:pPr>
            <a:r>
              <a:rPr lang="en-US" sz="4400">
                <a:solidFill>
                  <a:srgbClr val="FFFFFF"/>
                </a:solidFill>
              </a:rPr>
              <a:t>The "-k" option will prompt you to enter the SSH password.</a:t>
            </a:r>
            <a:endParaRPr sz="4400">
              <a:solidFill>
                <a:srgbClr val="FFFFFF"/>
              </a:solidFill>
            </a:endParaRPr>
          </a:p>
          <a:p>
            <a:pPr indent="0" lvl="0" marL="0" rtl="0" algn="l">
              <a:spcBef>
                <a:spcPts val="1200"/>
              </a:spcBef>
              <a:spcAft>
                <a:spcPts val="1200"/>
              </a:spcAft>
              <a:buNone/>
            </a:pPr>
            <a:r>
              <a:rPr lang="en-US" sz="4400">
                <a:solidFill>
                  <a:srgbClr val="FFFFFF"/>
                </a:solidFill>
              </a:rPr>
              <a:t>If you're using SSH keys then "-k" option can be omitted.</a:t>
            </a:r>
            <a:endParaRPr sz="4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178"/>
          <p:cNvSpPr txBox="1"/>
          <p:nvPr>
            <p:ph type="title"/>
          </p:nvPr>
        </p:nvSpPr>
        <p:spPr>
          <a:xfrm>
            <a:off x="731368" y="20391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Network Analysis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79" name="Google Shape;2679;p17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pic>
        <p:nvPicPr>
          <p:cNvPr id="2680" name="Google Shape;2680;p178"/>
          <p:cNvPicPr preferRelativeResize="0"/>
          <p:nvPr/>
        </p:nvPicPr>
        <p:blipFill>
          <a:blip r:embed="rId3">
            <a:alphaModFix/>
          </a:blip>
          <a:stretch>
            <a:fillRect/>
          </a:stretch>
        </p:blipFill>
        <p:spPr>
          <a:xfrm>
            <a:off x="6692184" y="4645025"/>
            <a:ext cx="10993300" cy="6182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85" name="Shape 2685"/>
        <p:cNvGrpSpPr/>
        <p:nvPr/>
      </p:nvGrpSpPr>
      <p:grpSpPr>
        <a:xfrm>
          <a:off x="0" y="0"/>
          <a:ext cx="0" cy="0"/>
          <a:chOff x="0" y="0"/>
          <a:chExt cx="0" cy="0"/>
        </a:xfrm>
      </p:grpSpPr>
      <p:sp>
        <p:nvSpPr>
          <p:cNvPr id="2686" name="Google Shape;2686;p17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Table of Contents</a:t>
            </a:r>
            <a:endParaRPr>
              <a:solidFill>
                <a:srgbClr val="FFFFFF"/>
              </a:solidFill>
            </a:endParaRPr>
          </a:p>
        </p:txBody>
      </p:sp>
      <p:sp>
        <p:nvSpPr>
          <p:cNvPr id="2687" name="Google Shape;2687;p17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88" name="Google Shape;2688;p17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689" name="Google Shape;2689;p17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solidFill>
                  <a:srgbClr val="FFFFFF"/>
                </a:solidFill>
              </a:rPr>
              <a:t>This document contains the following resources: </a:t>
            </a:r>
            <a:endParaRPr>
              <a:solidFill>
                <a:srgbClr val="FFFFFF"/>
              </a:solidFill>
            </a:endParaRPr>
          </a:p>
        </p:txBody>
      </p:sp>
      <p:sp>
        <p:nvSpPr>
          <p:cNvPr id="2690" name="Google Shape;2690;p179"/>
          <p:cNvSpPr txBox="1"/>
          <p:nvPr>
            <p:ph idx="4" type="subTitle"/>
          </p:nvPr>
        </p:nvSpPr>
        <p:spPr>
          <a:xfrm>
            <a:off x="8" y="3661458"/>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Traffic Profile</a:t>
            </a:r>
            <a:endParaRPr/>
          </a:p>
        </p:txBody>
      </p:sp>
      <p:sp>
        <p:nvSpPr>
          <p:cNvPr id="2691" name="Google Shape;2691;p179"/>
          <p:cNvSpPr txBox="1"/>
          <p:nvPr>
            <p:ph idx="5" type="subTitle"/>
          </p:nvPr>
        </p:nvSpPr>
        <p:spPr>
          <a:xfrm>
            <a:off x="-32700" y="604875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Normal Activity</a:t>
            </a:r>
            <a:endParaRPr/>
          </a:p>
        </p:txBody>
      </p:sp>
      <p:sp>
        <p:nvSpPr>
          <p:cNvPr id="2692" name="Google Shape;2692;p179"/>
          <p:cNvSpPr txBox="1"/>
          <p:nvPr>
            <p:ph idx="6" type="subTitle"/>
          </p:nvPr>
        </p:nvSpPr>
        <p:spPr>
          <a:xfrm>
            <a:off x="123659" y="820805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Malicious Activity</a:t>
            </a:r>
            <a:endParaRPr/>
          </a:p>
        </p:txBody>
      </p:sp>
      <p:sp>
        <p:nvSpPr>
          <p:cNvPr id="2693" name="Google Shape;2693;p179"/>
          <p:cNvSpPr txBox="1"/>
          <p:nvPr>
            <p:ph idx="6" type="subTitle"/>
          </p:nvPr>
        </p:nvSpPr>
        <p:spPr>
          <a:xfrm>
            <a:off x="123659" y="104987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The End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180"/>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Traffic Profile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99" name="Google Shape;2699;p18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03" name="Shape 2703"/>
        <p:cNvGrpSpPr/>
        <p:nvPr/>
      </p:nvGrpSpPr>
      <p:grpSpPr>
        <a:xfrm>
          <a:off x="0" y="0"/>
          <a:ext cx="0" cy="0"/>
          <a:chOff x="0" y="0"/>
          <a:chExt cx="0" cy="0"/>
        </a:xfrm>
      </p:grpSpPr>
      <p:sp>
        <p:nvSpPr>
          <p:cNvPr id="2704" name="Google Shape;2704;p18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Traffic Profile</a:t>
            </a:r>
            <a:endParaRPr>
              <a:solidFill>
                <a:srgbClr val="FFFFFF"/>
              </a:solidFill>
            </a:endParaRPr>
          </a:p>
        </p:txBody>
      </p:sp>
      <p:sp>
        <p:nvSpPr>
          <p:cNvPr id="2705" name="Google Shape;2705;p18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06" name="Google Shape;2706;p181"/>
          <p:cNvSpPr txBox="1"/>
          <p:nvPr>
            <p:ph idx="3" type="body"/>
          </p:nvPr>
        </p:nvSpPr>
        <p:spPr>
          <a:xfrm>
            <a:off x="703400" y="19042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1200"/>
              </a:spcAft>
              <a:buNone/>
            </a:pPr>
            <a:r>
              <a:rPr lang="en-US" sz="4400">
                <a:solidFill>
                  <a:srgbClr val="FFFFFF"/>
                </a:solidFill>
              </a:rPr>
              <a:t>Our analysis identified the following characteristics of the traffic on the network: </a:t>
            </a:r>
            <a:endParaRPr sz="4400">
              <a:solidFill>
                <a:srgbClr val="FFFFFF"/>
              </a:solidFill>
            </a:endParaRPr>
          </a:p>
        </p:txBody>
      </p:sp>
      <p:graphicFrame>
        <p:nvGraphicFramePr>
          <p:cNvPr id="2707" name="Google Shape;2707;p181"/>
          <p:cNvGraphicFramePr/>
          <p:nvPr/>
        </p:nvGraphicFramePr>
        <p:xfrm>
          <a:off x="703388" y="2905875"/>
          <a:ext cx="3000000" cy="3000000"/>
        </p:xfrm>
        <a:graphic>
          <a:graphicData uri="http://schemas.openxmlformats.org/drawingml/2006/table">
            <a:tbl>
              <a:tblPr>
                <a:noFill/>
                <a:tableStyleId>{E8571AE0-D20F-4020-8440-2F3C7B43E1ED}</a:tableStyleId>
              </a:tblPr>
              <a:tblGrid>
                <a:gridCol w="7647600"/>
                <a:gridCol w="7647600"/>
                <a:gridCol w="7647600"/>
              </a:tblGrid>
              <a:tr h="800100">
                <a:tc>
                  <a:txBody>
                    <a:bodyPr/>
                    <a:lstStyle/>
                    <a:p>
                      <a:pPr indent="0" lvl="0" marL="0" rtl="0" algn="ctr">
                        <a:spcBef>
                          <a:spcPts val="0"/>
                        </a:spcBef>
                        <a:spcAft>
                          <a:spcPts val="0"/>
                        </a:spcAft>
                        <a:buNone/>
                      </a:pPr>
                      <a:r>
                        <a:rPr b="1" lang="en-US" sz="4400">
                          <a:latin typeface="Roboto"/>
                          <a:ea typeface="Roboto"/>
                          <a:cs typeface="Roboto"/>
                          <a:sym typeface="Roboto"/>
                        </a:rPr>
                        <a:t>Feature</a:t>
                      </a:r>
                      <a:endParaRPr b="1" sz="44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4400">
                          <a:latin typeface="Roboto"/>
                          <a:ea typeface="Roboto"/>
                          <a:cs typeface="Roboto"/>
                          <a:sym typeface="Roboto"/>
                        </a:rPr>
                        <a:t>Value</a:t>
                      </a:r>
                      <a:endParaRPr b="1" sz="44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94475">
                <a:tc>
                  <a:txBody>
                    <a:bodyPr/>
                    <a:lstStyle/>
                    <a:p>
                      <a:pPr indent="0" lvl="0" marL="0" rtl="0" algn="ctr">
                        <a:spcBef>
                          <a:spcPts val="0"/>
                        </a:spcBef>
                        <a:spcAft>
                          <a:spcPts val="0"/>
                        </a:spcAft>
                        <a:buNone/>
                      </a:pPr>
                      <a:r>
                        <a:rPr lang="en-US" sz="4000">
                          <a:latin typeface="Roboto"/>
                          <a:ea typeface="Roboto"/>
                          <a:cs typeface="Roboto"/>
                          <a:sym typeface="Roboto"/>
                        </a:rPr>
                        <a:t>Top Talkers (IP Addresses)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t>172.16.4.205 (16 MB)</a:t>
                      </a:r>
                      <a:endParaRPr sz="4000"/>
                    </a:p>
                    <a:p>
                      <a:pPr indent="0" lvl="0" marL="0" rtl="0" algn="l">
                        <a:spcBef>
                          <a:spcPts val="0"/>
                        </a:spcBef>
                        <a:spcAft>
                          <a:spcPts val="0"/>
                        </a:spcAft>
                        <a:buNone/>
                      </a:pPr>
                      <a:r>
                        <a:rPr lang="en-US" sz="4000"/>
                        <a:t>166.62.111.64 (15 MB)</a:t>
                      </a:r>
                      <a:endParaRPr sz="4000"/>
                    </a:p>
                    <a:p>
                      <a:pPr indent="0" lvl="0" marL="0" rtl="0" algn="l">
                        <a:spcBef>
                          <a:spcPts val="0"/>
                        </a:spcBef>
                        <a:spcAft>
                          <a:spcPts val="0"/>
                        </a:spcAft>
                        <a:buNone/>
                      </a:pPr>
                      <a:r>
                        <a:rPr lang="en-US" sz="4000"/>
                        <a:t>10.0.0.201 (8,493 kB)</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Machines that sent the most traffic.</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894475">
                <a:tc>
                  <a:txBody>
                    <a:bodyPr/>
                    <a:lstStyle/>
                    <a:p>
                      <a:pPr indent="0" lvl="0" marL="0" rtl="0" algn="ctr">
                        <a:spcBef>
                          <a:spcPts val="0"/>
                        </a:spcBef>
                        <a:spcAft>
                          <a:spcPts val="0"/>
                        </a:spcAft>
                        <a:buClr>
                          <a:schemeClr val="dk1"/>
                        </a:buClr>
                        <a:buSzPts val="1100"/>
                        <a:buFont typeface="Arial"/>
                        <a:buNone/>
                      </a:pPr>
                      <a:r>
                        <a:rPr lang="en-US" sz="4000">
                          <a:solidFill>
                            <a:schemeClr val="dk1"/>
                          </a:solidFill>
                          <a:latin typeface="Roboto"/>
                          <a:ea typeface="Roboto"/>
                          <a:cs typeface="Roboto"/>
                          <a:sym typeface="Roboto"/>
                        </a:rPr>
                        <a:t>Subnets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solidFill>
                            <a:schemeClr val="dk1"/>
                          </a:solidFill>
                        </a:rPr>
                        <a:t>10.0.0.0</a:t>
                      </a:r>
                      <a:endParaRPr sz="4000">
                        <a:solidFill>
                          <a:schemeClr val="dk1"/>
                        </a:solidFill>
                      </a:endParaRPr>
                    </a:p>
                    <a:p>
                      <a:pPr indent="0" lvl="0" marL="0" rtl="0" algn="l">
                        <a:spcBef>
                          <a:spcPts val="0"/>
                        </a:spcBef>
                        <a:spcAft>
                          <a:spcPts val="0"/>
                        </a:spcAft>
                        <a:buNone/>
                      </a:pPr>
                      <a:r>
                        <a:rPr lang="en-US" sz="4000">
                          <a:solidFill>
                            <a:schemeClr val="dk1"/>
                          </a:solidFill>
                        </a:rPr>
                        <a:t>10.6.12.0</a:t>
                      </a:r>
                      <a:endParaRPr sz="4000">
                        <a:solidFill>
                          <a:schemeClr val="dk1"/>
                        </a:solidFill>
                      </a:endParaRPr>
                    </a:p>
                    <a:p>
                      <a:pPr indent="0" lvl="0" marL="0" rtl="0" algn="l">
                        <a:spcBef>
                          <a:spcPts val="0"/>
                        </a:spcBef>
                        <a:spcAft>
                          <a:spcPts val="0"/>
                        </a:spcAft>
                        <a:buNone/>
                      </a:pPr>
                      <a:r>
                        <a:rPr lang="en-US" sz="4000">
                          <a:solidFill>
                            <a:schemeClr val="dk1"/>
                          </a:solidFill>
                        </a:rPr>
                        <a:t>172.16.4.0</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Clr>
                          <a:schemeClr val="dk1"/>
                        </a:buClr>
                        <a:buSzPts val="1100"/>
                        <a:buFont typeface="Arial"/>
                        <a:buNone/>
                      </a:pPr>
                      <a:r>
                        <a:rPr lang="en-US" sz="3500">
                          <a:solidFill>
                            <a:schemeClr val="dk1"/>
                          </a:solidFill>
                          <a:latin typeface="Roboto"/>
                          <a:ea typeface="Roboto"/>
                          <a:cs typeface="Roboto"/>
                          <a:sym typeface="Roboto"/>
                        </a:rPr>
                        <a:t>Observed subnet ranges.</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445950">
                <a:tc>
                  <a:txBody>
                    <a:bodyPr/>
                    <a:lstStyle/>
                    <a:p>
                      <a:pPr indent="0" lvl="0" marL="0" rtl="0" algn="ctr">
                        <a:spcBef>
                          <a:spcPts val="0"/>
                        </a:spcBef>
                        <a:spcAft>
                          <a:spcPts val="0"/>
                        </a:spcAft>
                        <a:buNone/>
                      </a:pPr>
                      <a:r>
                        <a:rPr lang="en-US" sz="4000">
                          <a:latin typeface="Roboto"/>
                          <a:ea typeface="Roboto"/>
                          <a:cs typeface="Roboto"/>
                          <a:sym typeface="Roboto"/>
                        </a:rPr>
                        <a:t>Most Common Protocols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t>UDP TCP HTTP TLSv1.2 and 1.3</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Three most common protocols on the network.</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237575">
                <a:tc>
                  <a:txBody>
                    <a:bodyPr/>
                    <a:lstStyle/>
                    <a:p>
                      <a:pPr indent="0" lvl="0" marL="0" rtl="0" algn="ctr">
                        <a:spcBef>
                          <a:spcPts val="0"/>
                        </a:spcBef>
                        <a:spcAft>
                          <a:spcPts val="0"/>
                        </a:spcAft>
                        <a:buNone/>
                      </a:pPr>
                      <a:r>
                        <a:rPr lang="en-US" sz="4000">
                          <a:latin typeface="Roboto"/>
                          <a:ea typeface="Roboto"/>
                          <a:cs typeface="Roboto"/>
                          <a:sym typeface="Roboto"/>
                        </a:rPr>
                        <a:t># of Unique IP Addresses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t>810</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Count of observed IP addresses.</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445950">
                <a:tc>
                  <a:txBody>
                    <a:bodyPr/>
                    <a:lstStyle/>
                    <a:p>
                      <a:pPr indent="0" lvl="0" marL="0" rtl="0" algn="ctr">
                        <a:spcBef>
                          <a:spcPts val="0"/>
                        </a:spcBef>
                        <a:spcAft>
                          <a:spcPts val="0"/>
                        </a:spcAft>
                        <a:buNone/>
                      </a:pPr>
                      <a:r>
                        <a:rPr lang="en-US" sz="4000">
                          <a:latin typeface="Roboto"/>
                          <a:ea typeface="Roboto"/>
                          <a:cs typeface="Roboto"/>
                          <a:sym typeface="Roboto"/>
                        </a:rPr>
                        <a:t># of Malware Species</a:t>
                      </a:r>
                      <a:endParaRPr sz="40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4000"/>
                        <a:t>1</a:t>
                      </a:r>
                      <a:endParaRPr sz="4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None/>
                      </a:pPr>
                      <a:r>
                        <a:rPr lang="en-US" sz="3500">
                          <a:latin typeface="Roboto"/>
                          <a:ea typeface="Roboto"/>
                          <a:cs typeface="Roboto"/>
                          <a:sym typeface="Roboto"/>
                        </a:rPr>
                        <a:t>Number of malware binaries identified in traffic.</a:t>
                      </a:r>
                      <a:endParaRPr sz="3500">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12" name="Shape 2712"/>
        <p:cNvGrpSpPr/>
        <p:nvPr/>
      </p:nvGrpSpPr>
      <p:grpSpPr>
        <a:xfrm>
          <a:off x="0" y="0"/>
          <a:ext cx="0" cy="0"/>
          <a:chOff x="0" y="0"/>
          <a:chExt cx="0" cy="0"/>
        </a:xfrm>
      </p:grpSpPr>
      <p:sp>
        <p:nvSpPr>
          <p:cNvPr id="2713" name="Google Shape;2713;p18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Behavioral Analysis</a:t>
            </a:r>
            <a:endParaRPr>
              <a:solidFill>
                <a:srgbClr val="FFFFFF"/>
              </a:solidFill>
            </a:endParaRPr>
          </a:p>
        </p:txBody>
      </p:sp>
      <p:sp>
        <p:nvSpPr>
          <p:cNvPr id="2714" name="Google Shape;2714;p18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b="1" lang="en-US">
                <a:solidFill>
                  <a:srgbClr val="FFFFFF"/>
                </a:solidFill>
              </a:rPr>
              <a:t>Purpose of Traffic on the Network</a:t>
            </a:r>
            <a:endParaRPr b="1">
              <a:solidFill>
                <a:srgbClr val="FFFFFF"/>
              </a:solidFill>
            </a:endParaRPr>
          </a:p>
        </p:txBody>
      </p:sp>
      <p:sp>
        <p:nvSpPr>
          <p:cNvPr id="2715" name="Google Shape;2715;p18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16" name="Google Shape;2716;p18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717" name="Google Shape;2717;p182"/>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a:solidFill>
                  <a:srgbClr val="FFFFFF"/>
                </a:solidFill>
              </a:rPr>
              <a:t>Users were observed engaging in the following kinds of activity.</a:t>
            </a:r>
            <a:endParaRPr>
              <a:solidFill>
                <a:srgbClr val="FFFFFF"/>
              </a:solidFill>
            </a:endParaRPr>
          </a:p>
          <a:p>
            <a:pPr indent="0" lvl="0" marL="0" rtl="0" algn="l">
              <a:spcBef>
                <a:spcPts val="2100"/>
              </a:spcBef>
              <a:spcAft>
                <a:spcPts val="0"/>
              </a:spcAft>
              <a:buNone/>
            </a:pPr>
            <a:br>
              <a:rPr lang="en-US">
                <a:solidFill>
                  <a:srgbClr val="FFFFFF"/>
                </a:solidFill>
              </a:rPr>
            </a:br>
            <a:r>
              <a:rPr lang="en-US">
                <a:solidFill>
                  <a:srgbClr val="FFFFFF"/>
                </a:solidFill>
              </a:rPr>
              <a:t>“</a:t>
            </a:r>
            <a:r>
              <a:rPr b="1" lang="en-US">
                <a:solidFill>
                  <a:srgbClr val="FFFFFF"/>
                </a:solidFill>
              </a:rPr>
              <a:t>Normal</a:t>
            </a:r>
            <a:r>
              <a:rPr lang="en-US">
                <a:solidFill>
                  <a:srgbClr val="FFFFFF"/>
                </a:solidFill>
              </a:rPr>
              <a:t>”</a:t>
            </a:r>
            <a:r>
              <a:rPr b="1" lang="en-US">
                <a:solidFill>
                  <a:srgbClr val="FFFFFF"/>
                </a:solidFill>
              </a:rPr>
              <a:t> Activity</a:t>
            </a:r>
            <a:endParaRPr>
              <a:solidFill>
                <a:srgbClr val="FFFFFF"/>
              </a:solidFill>
            </a:endParaRPr>
          </a:p>
          <a:p>
            <a:pPr indent="-463550" lvl="0" marL="914400" rtl="0" algn="l">
              <a:spcBef>
                <a:spcPts val="2100"/>
              </a:spcBef>
              <a:spcAft>
                <a:spcPts val="0"/>
              </a:spcAft>
              <a:buClr>
                <a:srgbClr val="FFFFFF"/>
              </a:buClr>
              <a:buSzPts val="3700"/>
              <a:buChar char="●"/>
            </a:pPr>
            <a:r>
              <a:rPr lang="en-US">
                <a:solidFill>
                  <a:srgbClr val="FFFFFF"/>
                </a:solidFill>
              </a:rPr>
              <a:t>Watching YouTube, Time.com ezine, personal projects, personal shopping, news sites</a:t>
            </a:r>
            <a:endParaRPr>
              <a:solidFill>
                <a:srgbClr val="FFFFFF"/>
              </a:solidFill>
            </a:endParaRPr>
          </a:p>
          <a:p>
            <a:pPr indent="0" lvl="0" marL="0" rtl="0" algn="l">
              <a:spcBef>
                <a:spcPts val="2100"/>
              </a:spcBef>
              <a:spcAft>
                <a:spcPts val="0"/>
              </a:spcAft>
              <a:buNone/>
            </a:pPr>
            <a:r>
              <a:rPr b="1" lang="en-US">
                <a:solidFill>
                  <a:srgbClr val="FFFFFF"/>
                </a:solidFill>
              </a:rPr>
              <a:t>Malicious </a:t>
            </a:r>
            <a:r>
              <a:rPr b="1" lang="en-US">
                <a:solidFill>
                  <a:srgbClr val="FFFFFF"/>
                </a:solidFill>
              </a:rPr>
              <a:t>Activity</a:t>
            </a:r>
            <a:endParaRPr>
              <a:solidFill>
                <a:srgbClr val="FFFFFF"/>
              </a:solidFill>
            </a:endParaRPr>
          </a:p>
          <a:p>
            <a:pPr indent="-463550" lvl="0" marL="914400" rtl="0" algn="l">
              <a:spcBef>
                <a:spcPts val="2100"/>
              </a:spcBef>
              <a:spcAft>
                <a:spcPts val="0"/>
              </a:spcAft>
              <a:buClr>
                <a:srgbClr val="FFFFFF"/>
              </a:buClr>
              <a:buSzPts val="3700"/>
              <a:buChar char="●"/>
            </a:pPr>
            <a:r>
              <a:rPr lang="en-US">
                <a:solidFill>
                  <a:srgbClr val="FFFFFF"/>
                </a:solidFill>
              </a:rPr>
              <a:t>Set up AD network domain controller</a:t>
            </a:r>
            <a:endParaRPr>
              <a:solidFill>
                <a:srgbClr val="FFFFFF"/>
              </a:solidFill>
            </a:endParaRPr>
          </a:p>
          <a:p>
            <a:pPr indent="-463550" lvl="0" marL="914400" rtl="0" algn="l">
              <a:spcBef>
                <a:spcPts val="0"/>
              </a:spcBef>
              <a:spcAft>
                <a:spcPts val="0"/>
              </a:spcAft>
              <a:buClr>
                <a:srgbClr val="FFFFFF"/>
              </a:buClr>
              <a:buSzPts val="3700"/>
              <a:buChar char="●"/>
            </a:pPr>
            <a:r>
              <a:rPr lang="en-US">
                <a:solidFill>
                  <a:srgbClr val="FFFFFF"/>
                </a:solidFill>
              </a:rPr>
              <a:t>Downloading malware</a:t>
            </a:r>
            <a:endParaRPr>
              <a:solidFill>
                <a:srgbClr val="FFFFFF"/>
              </a:solidFill>
            </a:endParaRPr>
          </a:p>
          <a:p>
            <a:pPr indent="-463550" lvl="0" marL="914400" rtl="0" algn="l">
              <a:spcBef>
                <a:spcPts val="0"/>
              </a:spcBef>
              <a:spcAft>
                <a:spcPts val="0"/>
              </a:spcAft>
              <a:buClr>
                <a:srgbClr val="FFFFFF"/>
              </a:buClr>
              <a:buSzPts val="3700"/>
              <a:buChar char="●"/>
            </a:pPr>
            <a:r>
              <a:rPr lang="en-US">
                <a:solidFill>
                  <a:srgbClr val="FFFFFF"/>
                </a:solidFill>
              </a:rPr>
              <a:t>Torrenting entertainment media</a:t>
            </a:r>
            <a:endParaRPr>
              <a:solidFill>
                <a:srgbClr val="FFFFFF"/>
              </a:solidFill>
            </a:endParaRPr>
          </a:p>
          <a:p>
            <a:pPr indent="-463550" lvl="0" marL="914400" rtl="0" algn="l">
              <a:spcBef>
                <a:spcPts val="0"/>
              </a:spcBef>
              <a:spcAft>
                <a:spcPts val="0"/>
              </a:spcAft>
              <a:buClr>
                <a:srgbClr val="FFFFFF"/>
              </a:buClr>
              <a:buSzPts val="3700"/>
              <a:buChar char="●"/>
            </a:pPr>
            <a:r>
              <a:rPr lang="en-US">
                <a:solidFill>
                  <a:srgbClr val="FFFFFF"/>
                </a:solidFill>
              </a:rPr>
              <a:t>Drug use and sourcing website</a:t>
            </a:r>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183"/>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Normal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23" name="Google Shape;2723;p18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28" name="Shape 2728"/>
        <p:cNvGrpSpPr/>
        <p:nvPr/>
      </p:nvGrpSpPr>
      <p:grpSpPr>
        <a:xfrm>
          <a:off x="0" y="0"/>
          <a:ext cx="0" cy="0"/>
          <a:chOff x="0" y="0"/>
          <a:chExt cx="0" cy="0"/>
        </a:xfrm>
      </p:grpSpPr>
      <p:sp>
        <p:nvSpPr>
          <p:cNvPr id="2729" name="Google Shape;2729;p184"/>
          <p:cNvSpPr txBox="1"/>
          <p:nvPr>
            <p:ph type="title"/>
          </p:nvPr>
        </p:nvSpPr>
        <p:spPr>
          <a:xfrm>
            <a:off x="-178691" y="675825"/>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Watching YouTube</a:t>
            </a:r>
            <a:endParaRPr>
              <a:solidFill>
                <a:srgbClr val="FFFFFF"/>
              </a:solidFill>
            </a:endParaRPr>
          </a:p>
        </p:txBody>
      </p:sp>
      <p:sp>
        <p:nvSpPr>
          <p:cNvPr id="2730" name="Google Shape;2730;p1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731" name="Google Shape;2731;p1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32" name="Google Shape;2732;p1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733" name="Google Shape;2733;p184"/>
          <p:cNvSpPr txBox="1"/>
          <p:nvPr>
            <p:ph idx="3" type="body"/>
          </p:nvPr>
        </p:nvSpPr>
        <p:spPr>
          <a:xfrm>
            <a:off x="378442" y="2775504"/>
            <a:ext cx="24377700" cy="9659100"/>
          </a:xfrm>
          <a:prstGeom prst="rect">
            <a:avLst/>
          </a:prstGeom>
        </p:spPr>
        <p:txBody>
          <a:bodyPr anchorCtr="0" anchor="t" bIns="2437975" lIns="1219000" spcFirstLastPara="1" rIns="1219000" wrap="square" tIns="0">
            <a:noAutofit/>
          </a:bodyPr>
          <a:lstStyle/>
          <a:p>
            <a:pPr indent="0" lvl="0" marL="457200" rtl="0" algn="l">
              <a:lnSpc>
                <a:spcPct val="115000"/>
              </a:lnSpc>
              <a:spcBef>
                <a:spcPts val="0"/>
              </a:spcBef>
              <a:spcAft>
                <a:spcPts val="0"/>
              </a:spcAft>
              <a:buNone/>
            </a:pPr>
            <a:r>
              <a:rPr lang="en-US">
                <a:solidFill>
                  <a:srgbClr val="FFFFFF"/>
                </a:solidFill>
              </a:rPr>
              <a:t>● They had a lot of traffic to YouTube IP addresses using protocols like TCP and HTTP</a:t>
            </a:r>
            <a:endParaRPr>
              <a:solidFill>
                <a:srgbClr val="FFFFFF"/>
              </a:solidFill>
            </a:endParaRPr>
          </a:p>
          <a:p>
            <a:pPr indent="0" lvl="0" marL="457200" rtl="0" algn="l">
              <a:lnSpc>
                <a:spcPct val="115000"/>
              </a:lnSpc>
              <a:spcBef>
                <a:spcPts val="1000"/>
              </a:spcBef>
              <a:spcAft>
                <a:spcPts val="0"/>
              </a:spcAft>
              <a:buNone/>
            </a:pPr>
            <a:r>
              <a:rPr lang="en-US">
                <a:solidFill>
                  <a:srgbClr val="FFFFFF"/>
                </a:solidFill>
              </a:rPr>
              <a:t>● The users were steaming packets from specific youtube IP addresses like 216.52.193.142</a:t>
            </a:r>
            <a:endParaRPr>
              <a:solidFill>
                <a:srgbClr val="FFFFFF"/>
              </a:solidFill>
            </a:endParaRPr>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1000"/>
              </a:spcAft>
              <a:buNone/>
            </a:pPr>
            <a:r>
              <a:t/>
            </a:r>
            <a:endParaRPr/>
          </a:p>
        </p:txBody>
      </p:sp>
      <p:pic>
        <p:nvPicPr>
          <p:cNvPr id="2734" name="Google Shape;2734;p184"/>
          <p:cNvPicPr preferRelativeResize="0"/>
          <p:nvPr/>
        </p:nvPicPr>
        <p:blipFill rotWithShape="1">
          <a:blip r:embed="rId3">
            <a:alphaModFix/>
          </a:blip>
          <a:srcRect b="69931" l="0" r="0" t="0"/>
          <a:stretch/>
        </p:blipFill>
        <p:spPr>
          <a:xfrm>
            <a:off x="949563" y="4520793"/>
            <a:ext cx="22478374" cy="49231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39" name="Shape 2739"/>
        <p:cNvGrpSpPr/>
        <p:nvPr/>
      </p:nvGrpSpPr>
      <p:grpSpPr>
        <a:xfrm>
          <a:off x="0" y="0"/>
          <a:ext cx="0" cy="0"/>
          <a:chOff x="0" y="0"/>
          <a:chExt cx="0" cy="0"/>
        </a:xfrm>
      </p:grpSpPr>
      <p:sp>
        <p:nvSpPr>
          <p:cNvPr id="2740" name="Google Shape;2740;p185"/>
          <p:cNvSpPr txBox="1"/>
          <p:nvPr>
            <p:ph type="title"/>
          </p:nvPr>
        </p:nvSpPr>
        <p:spPr>
          <a:xfrm>
            <a:off x="-32691" y="3794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Personal Shopping</a:t>
            </a:r>
            <a:endParaRPr>
              <a:solidFill>
                <a:srgbClr val="FFFFFF"/>
              </a:solidFill>
            </a:endParaRPr>
          </a:p>
        </p:txBody>
      </p:sp>
      <p:sp>
        <p:nvSpPr>
          <p:cNvPr id="2741" name="Google Shape;2741;p18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742" name="Google Shape;2742;p18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43" name="Google Shape;2743;p18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744" name="Google Shape;2744;p185"/>
          <p:cNvPicPr preferRelativeResize="0"/>
          <p:nvPr/>
        </p:nvPicPr>
        <p:blipFill>
          <a:blip r:embed="rId3">
            <a:alphaModFix/>
          </a:blip>
          <a:stretch>
            <a:fillRect/>
          </a:stretch>
        </p:blipFill>
        <p:spPr>
          <a:xfrm>
            <a:off x="2249513" y="5173238"/>
            <a:ext cx="19747775" cy="5540100"/>
          </a:xfrm>
          <a:prstGeom prst="rect">
            <a:avLst/>
          </a:prstGeom>
          <a:noFill/>
          <a:ln>
            <a:noFill/>
          </a:ln>
        </p:spPr>
      </p:pic>
      <p:sp>
        <p:nvSpPr>
          <p:cNvPr id="2745" name="Google Shape;2745;p185"/>
          <p:cNvSpPr txBox="1"/>
          <p:nvPr/>
        </p:nvSpPr>
        <p:spPr>
          <a:xfrm>
            <a:off x="1298650" y="2970900"/>
            <a:ext cx="21649500" cy="2063700"/>
          </a:xfrm>
          <a:prstGeom prst="rect">
            <a:avLst/>
          </a:prstGeom>
          <a:noFill/>
          <a:ln>
            <a:noFill/>
          </a:ln>
        </p:spPr>
        <p:txBody>
          <a:bodyPr anchorCtr="0" anchor="t" bIns="91425" lIns="91425" spcFirstLastPara="1" rIns="91425" wrap="square" tIns="91425">
            <a:noAutofit/>
          </a:bodyPr>
          <a:lstStyle/>
          <a:p>
            <a:pPr indent="-469900" lvl="0" marL="457200" rtl="0" algn="l">
              <a:spcBef>
                <a:spcPts val="0"/>
              </a:spcBef>
              <a:spcAft>
                <a:spcPts val="0"/>
              </a:spcAft>
              <a:buClr>
                <a:srgbClr val="FFFFFF"/>
              </a:buClr>
              <a:buSzPts val="3800"/>
              <a:buFont typeface="Roboto"/>
              <a:buChar char="●"/>
            </a:pPr>
            <a:r>
              <a:rPr lang="en-US" sz="3800">
                <a:solidFill>
                  <a:srgbClr val="FFFFFF"/>
                </a:solidFill>
                <a:latin typeface="Roboto"/>
                <a:ea typeface="Roboto"/>
                <a:cs typeface="Roboto"/>
                <a:sym typeface="Roboto"/>
              </a:rPr>
              <a:t>Visiting</a:t>
            </a:r>
            <a:r>
              <a:rPr lang="en-US" sz="3800">
                <a:solidFill>
                  <a:srgbClr val="FFFFFF"/>
                </a:solidFill>
                <a:latin typeface="Roboto"/>
                <a:ea typeface="Roboto"/>
                <a:cs typeface="Roboto"/>
                <a:sym typeface="Roboto"/>
              </a:rPr>
              <a:t> cardboardspaceshiptoys.com</a:t>
            </a:r>
            <a:endParaRPr sz="3800">
              <a:solidFill>
                <a:srgbClr val="FFFFFF"/>
              </a:solidFill>
              <a:latin typeface="Roboto"/>
              <a:ea typeface="Roboto"/>
              <a:cs typeface="Roboto"/>
              <a:sym typeface="Roboto"/>
            </a:endParaRPr>
          </a:p>
          <a:p>
            <a:pPr indent="-469900" lvl="0" marL="457200" rtl="0" algn="l">
              <a:spcBef>
                <a:spcPts val="0"/>
              </a:spcBef>
              <a:spcAft>
                <a:spcPts val="0"/>
              </a:spcAft>
              <a:buClr>
                <a:srgbClr val="FFFFFF"/>
              </a:buClr>
              <a:buSzPts val="3800"/>
              <a:buFont typeface="Roboto"/>
              <a:buChar char="●"/>
            </a:pPr>
            <a:r>
              <a:rPr lang="en-US" sz="3800">
                <a:solidFill>
                  <a:srgbClr val="FFFFFF"/>
                </a:solidFill>
                <a:latin typeface="Roboto"/>
                <a:ea typeface="Roboto"/>
                <a:cs typeface="Roboto"/>
                <a:sym typeface="Roboto"/>
              </a:rPr>
              <a:t>Shows personal shopping being worked on during working hours.</a:t>
            </a:r>
            <a:endParaRPr sz="380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371" name="Shape 2371"/>
        <p:cNvGrpSpPr/>
        <p:nvPr/>
      </p:nvGrpSpPr>
      <p:grpSpPr>
        <a:xfrm>
          <a:off x="0" y="0"/>
          <a:ext cx="0" cy="0"/>
          <a:chOff x="0" y="0"/>
          <a:chExt cx="0" cy="0"/>
        </a:xfrm>
      </p:grpSpPr>
      <p:sp>
        <p:nvSpPr>
          <p:cNvPr id="2372" name="Google Shape;2372;p14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73" name="Google Shape;2373;p1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4" name="Google Shape;2374;p141"/>
          <p:cNvSpPr txBox="1"/>
          <p:nvPr/>
        </p:nvSpPr>
        <p:spPr>
          <a:xfrm>
            <a:off x="3337800" y="2334650"/>
            <a:ext cx="16342500" cy="22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600">
                <a:solidFill>
                  <a:srgbClr val="FFFFFF"/>
                </a:solidFill>
              </a:rPr>
              <a:t>Red Team Operations</a:t>
            </a:r>
            <a:endParaRPr sz="10600">
              <a:solidFill>
                <a:srgbClr val="FFFFFF"/>
              </a:solidFill>
            </a:endParaRPr>
          </a:p>
        </p:txBody>
      </p:sp>
      <p:sp>
        <p:nvSpPr>
          <p:cNvPr id="2375" name="Google Shape;2375;p141"/>
          <p:cNvSpPr txBox="1"/>
          <p:nvPr/>
        </p:nvSpPr>
        <p:spPr>
          <a:xfrm>
            <a:off x="784300" y="9666850"/>
            <a:ext cx="12056100" cy="7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rgbClr val="FFFFFF"/>
                </a:solidFill>
              </a:rPr>
              <a:t>Presented by: Cheyenne and Tom</a:t>
            </a:r>
            <a:endParaRPr sz="5000">
              <a:solidFill>
                <a:srgbClr val="FFFFFF"/>
              </a:solidFill>
            </a:endParaRPr>
          </a:p>
        </p:txBody>
      </p:sp>
      <p:pic>
        <p:nvPicPr>
          <p:cNvPr id="2376" name="Google Shape;2376;p141"/>
          <p:cNvPicPr preferRelativeResize="0"/>
          <p:nvPr/>
        </p:nvPicPr>
        <p:blipFill>
          <a:blip r:embed="rId3">
            <a:alphaModFix/>
          </a:blip>
          <a:stretch>
            <a:fillRect/>
          </a:stretch>
        </p:blipFill>
        <p:spPr>
          <a:xfrm>
            <a:off x="7878400" y="4770150"/>
            <a:ext cx="7048500" cy="3619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50" name="Shape 2750"/>
        <p:cNvGrpSpPr/>
        <p:nvPr/>
      </p:nvGrpSpPr>
      <p:grpSpPr>
        <a:xfrm>
          <a:off x="0" y="0"/>
          <a:ext cx="0" cy="0"/>
          <a:chOff x="0" y="0"/>
          <a:chExt cx="0" cy="0"/>
        </a:xfrm>
      </p:grpSpPr>
      <p:sp>
        <p:nvSpPr>
          <p:cNvPr id="2751" name="Google Shape;2751;p1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Time.com</a:t>
            </a:r>
            <a:endParaRPr>
              <a:solidFill>
                <a:srgbClr val="FFFFFF"/>
              </a:solidFill>
            </a:endParaRPr>
          </a:p>
        </p:txBody>
      </p:sp>
      <p:sp>
        <p:nvSpPr>
          <p:cNvPr id="2752" name="Google Shape;2752;p18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t/>
            </a:r>
            <a:endParaRPr>
              <a:solidFill>
                <a:srgbClr val="FFFFFF"/>
              </a:solidFill>
            </a:endParaRPr>
          </a:p>
          <a:p>
            <a:pPr indent="-469900" lvl="0" marL="457200" rtl="0" algn="l">
              <a:spcBef>
                <a:spcPts val="0"/>
              </a:spcBef>
              <a:spcAft>
                <a:spcPts val="0"/>
              </a:spcAft>
              <a:buClr>
                <a:srgbClr val="FFFFFF"/>
              </a:buClr>
              <a:buSzPts val="3800"/>
              <a:buFont typeface="Roboto"/>
              <a:buChar char="●"/>
            </a:pPr>
            <a:r>
              <a:rPr lang="en-US" sz="3800">
                <a:solidFill>
                  <a:srgbClr val="FFFFFF"/>
                </a:solidFill>
              </a:rPr>
              <a:t>Visiting Time.com</a:t>
            </a:r>
            <a:endParaRPr sz="3800">
              <a:solidFill>
                <a:srgbClr val="FFFFFF"/>
              </a:solidFill>
            </a:endParaRPr>
          </a:p>
          <a:p>
            <a:pPr indent="-469900" lvl="0" marL="457200" rtl="0" algn="l">
              <a:spcBef>
                <a:spcPts val="0"/>
              </a:spcBef>
              <a:spcAft>
                <a:spcPts val="0"/>
              </a:spcAft>
              <a:buClr>
                <a:srgbClr val="FFFFFF"/>
              </a:buClr>
              <a:buSzPts val="3800"/>
              <a:buFont typeface="Roboto"/>
              <a:buChar char="●"/>
            </a:pPr>
            <a:r>
              <a:rPr lang="en-US" sz="3800">
                <a:solidFill>
                  <a:srgbClr val="FFFFFF"/>
                </a:solidFill>
              </a:rPr>
              <a:t>Shows non-work related browsing during working hours.</a:t>
            </a:r>
            <a:endParaRPr sz="3800">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753" name="Google Shape;2753;p1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54" name="Google Shape;2754;p18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755" name="Google Shape;2755;p186"/>
          <p:cNvPicPr preferRelativeResize="0"/>
          <p:nvPr/>
        </p:nvPicPr>
        <p:blipFill>
          <a:blip r:embed="rId3">
            <a:alphaModFix/>
          </a:blip>
          <a:stretch>
            <a:fillRect/>
          </a:stretch>
        </p:blipFill>
        <p:spPr>
          <a:xfrm>
            <a:off x="270425" y="4653525"/>
            <a:ext cx="23375776" cy="825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60" name="Shape 2760"/>
        <p:cNvGrpSpPr/>
        <p:nvPr/>
      </p:nvGrpSpPr>
      <p:grpSpPr>
        <a:xfrm>
          <a:off x="0" y="0"/>
          <a:ext cx="0" cy="0"/>
          <a:chOff x="0" y="0"/>
          <a:chExt cx="0" cy="0"/>
        </a:xfrm>
      </p:grpSpPr>
      <p:sp>
        <p:nvSpPr>
          <p:cNvPr id="2761" name="Google Shape;2761;p18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Personal Projects</a:t>
            </a:r>
            <a:endParaRPr>
              <a:solidFill>
                <a:srgbClr val="FFFFFF"/>
              </a:solidFill>
            </a:endParaRPr>
          </a:p>
        </p:txBody>
      </p:sp>
      <p:sp>
        <p:nvSpPr>
          <p:cNvPr id="2762" name="Google Shape;2762;p187"/>
          <p:cNvSpPr txBox="1"/>
          <p:nvPr>
            <p:ph idx="1" type="subTitle"/>
          </p:nvPr>
        </p:nvSpPr>
        <p:spPr>
          <a:xfrm>
            <a:off x="-25" y="1310125"/>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463550" lvl="0" marL="457200" rtl="0" algn="l">
              <a:spcBef>
                <a:spcPts val="0"/>
              </a:spcBef>
              <a:spcAft>
                <a:spcPts val="0"/>
              </a:spcAft>
              <a:buClr>
                <a:srgbClr val="FFFFFF"/>
              </a:buClr>
              <a:buSzPts val="3700"/>
              <a:buFont typeface="Roboto"/>
              <a:buChar char="●"/>
            </a:pPr>
            <a:r>
              <a:rPr lang="en-US" sz="3700">
                <a:solidFill>
                  <a:srgbClr val="FFFFFF"/>
                </a:solidFill>
              </a:rPr>
              <a:t>mysocalledchaos.com</a:t>
            </a:r>
            <a:endParaRPr sz="3700">
              <a:solidFill>
                <a:srgbClr val="FFFFFF"/>
              </a:solidFill>
            </a:endParaRPr>
          </a:p>
          <a:p>
            <a:pPr indent="-463550" lvl="0" marL="457200" rtl="0" algn="l">
              <a:spcBef>
                <a:spcPts val="0"/>
              </a:spcBef>
              <a:spcAft>
                <a:spcPts val="0"/>
              </a:spcAft>
              <a:buClr>
                <a:srgbClr val="FFFFFF"/>
              </a:buClr>
              <a:buSzPts val="3700"/>
              <a:buFont typeface="Roboto"/>
              <a:buChar char="●"/>
            </a:pPr>
            <a:r>
              <a:rPr lang="en-US" sz="3700">
                <a:solidFill>
                  <a:srgbClr val="FFFFFF"/>
                </a:solidFill>
              </a:rPr>
              <a:t>Personal WordPress Site being worked on during working hours.</a:t>
            </a:r>
            <a:endParaRPr sz="3700">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763" name="Google Shape;2763;p18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64" name="Google Shape;2764;p18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765" name="Google Shape;2765;p187"/>
          <p:cNvPicPr preferRelativeResize="0"/>
          <p:nvPr/>
        </p:nvPicPr>
        <p:blipFill>
          <a:blip r:embed="rId3">
            <a:alphaModFix/>
          </a:blip>
          <a:stretch>
            <a:fillRect/>
          </a:stretch>
        </p:blipFill>
        <p:spPr>
          <a:xfrm>
            <a:off x="1520825" y="4030850"/>
            <a:ext cx="21641760" cy="6931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188"/>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Malicious Activity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71" name="Google Shape;2771;p18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76" name="Shape 2776"/>
        <p:cNvGrpSpPr/>
        <p:nvPr/>
      </p:nvGrpSpPr>
      <p:grpSpPr>
        <a:xfrm>
          <a:off x="0" y="0"/>
          <a:ext cx="0" cy="0"/>
          <a:chOff x="0" y="0"/>
          <a:chExt cx="0" cy="0"/>
        </a:xfrm>
      </p:grpSpPr>
      <p:sp>
        <p:nvSpPr>
          <p:cNvPr id="2777" name="Google Shape;2777;p1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Exposed Corporate Network with Personal DC</a:t>
            </a:r>
            <a:endParaRPr>
              <a:solidFill>
                <a:srgbClr val="FFFFFF"/>
              </a:solidFill>
            </a:endParaRPr>
          </a:p>
        </p:txBody>
      </p:sp>
      <p:sp>
        <p:nvSpPr>
          <p:cNvPr id="2778" name="Google Shape;2778;p1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79" name="Google Shape;2779;p18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780" name="Google Shape;2780;p189"/>
          <p:cNvSpPr txBox="1"/>
          <p:nvPr>
            <p:ph idx="3" type="body"/>
          </p:nvPr>
        </p:nvSpPr>
        <p:spPr>
          <a:xfrm>
            <a:off x="-8" y="3451967"/>
            <a:ext cx="24377700" cy="9659100"/>
          </a:xfrm>
          <a:prstGeom prst="rect">
            <a:avLst/>
          </a:prstGeom>
        </p:spPr>
        <p:txBody>
          <a:bodyPr anchorCtr="0" anchor="t" bIns="2437975" lIns="1219000" spcFirstLastPara="1" rIns="1219000" wrap="square" tIns="0">
            <a:noAutofit/>
          </a:bodyPr>
          <a:lstStyle/>
          <a:p>
            <a:pPr indent="-463550" lvl="0" marL="457200" rtl="0" algn="l">
              <a:lnSpc>
                <a:spcPct val="200000"/>
              </a:lnSpc>
              <a:spcBef>
                <a:spcPts val="0"/>
              </a:spcBef>
              <a:spcAft>
                <a:spcPts val="0"/>
              </a:spcAft>
              <a:buClr>
                <a:srgbClr val="FFFFFF"/>
              </a:buClr>
              <a:buSzPts val="3700"/>
              <a:buChar char="●"/>
            </a:pPr>
            <a:r>
              <a:rPr lang="en-US">
                <a:solidFill>
                  <a:srgbClr val="FFFFFF"/>
                </a:solidFill>
              </a:rPr>
              <a:t>Users set up their own web server on the corporate network</a:t>
            </a:r>
            <a:endParaRPr>
              <a:solidFill>
                <a:srgbClr val="FFFFFF"/>
              </a:solidFill>
            </a:endParaRPr>
          </a:p>
          <a:p>
            <a:pPr indent="-463550" lvl="0" marL="457200" rtl="0" algn="l">
              <a:lnSpc>
                <a:spcPct val="200000"/>
              </a:lnSpc>
              <a:spcBef>
                <a:spcPts val="1000"/>
              </a:spcBef>
              <a:spcAft>
                <a:spcPts val="0"/>
              </a:spcAft>
              <a:buClr>
                <a:srgbClr val="FFFFFF"/>
              </a:buClr>
              <a:buSzPts val="3700"/>
              <a:buChar char="●"/>
            </a:pPr>
            <a:r>
              <a:rPr lang="en-US">
                <a:solidFill>
                  <a:srgbClr val="FFFFFF"/>
                </a:solidFill>
              </a:rPr>
              <a:t>frank-n-ted.com</a:t>
            </a:r>
            <a:endParaRPr>
              <a:solidFill>
                <a:srgbClr val="FFFFFF"/>
              </a:solidFill>
            </a:endParaRPr>
          </a:p>
          <a:p>
            <a:pPr indent="-463550" lvl="0" marL="457200" rtl="0" algn="l">
              <a:lnSpc>
                <a:spcPct val="200000"/>
              </a:lnSpc>
              <a:spcBef>
                <a:spcPts val="1000"/>
              </a:spcBef>
              <a:spcAft>
                <a:spcPts val="0"/>
              </a:spcAft>
              <a:buClr>
                <a:srgbClr val="FFFFFF"/>
              </a:buClr>
              <a:buSzPts val="3700"/>
              <a:buChar char="●"/>
            </a:pPr>
            <a:r>
              <a:rPr lang="en-US">
                <a:solidFill>
                  <a:srgbClr val="FFFFFF"/>
                </a:solidFill>
              </a:rPr>
              <a:t>Users were using this host to bypass company policy</a:t>
            </a:r>
            <a:endParaRPr>
              <a:solidFill>
                <a:srgbClr val="FFFFFF"/>
              </a:solidFill>
            </a:endParaRPr>
          </a:p>
          <a:p>
            <a:pPr indent="-463550" lvl="1" marL="914400" rtl="0" algn="l">
              <a:lnSpc>
                <a:spcPct val="200000"/>
              </a:lnSpc>
              <a:spcBef>
                <a:spcPts val="1000"/>
              </a:spcBef>
              <a:spcAft>
                <a:spcPts val="0"/>
              </a:spcAft>
              <a:buClr>
                <a:srgbClr val="FFFFFF"/>
              </a:buClr>
              <a:buSzPts val="3700"/>
              <a:buChar char="○"/>
            </a:pPr>
            <a:r>
              <a:rPr lang="en-US">
                <a:solidFill>
                  <a:srgbClr val="FFFFFF"/>
                </a:solidFill>
              </a:rPr>
              <a:t>Time was wasted on sites like YouTube</a:t>
            </a:r>
            <a:endParaRPr>
              <a:solidFill>
                <a:srgbClr val="FFFFFF"/>
              </a:solidFill>
            </a:endParaRPr>
          </a:p>
          <a:p>
            <a:pPr indent="-463550" lvl="1" marL="914400" rtl="0" algn="l">
              <a:lnSpc>
                <a:spcPct val="200000"/>
              </a:lnSpc>
              <a:spcBef>
                <a:spcPts val="1000"/>
              </a:spcBef>
              <a:spcAft>
                <a:spcPts val="0"/>
              </a:spcAft>
              <a:buClr>
                <a:srgbClr val="FFFFFF"/>
              </a:buClr>
              <a:buSzPts val="3700"/>
              <a:buChar char="○"/>
            </a:pPr>
            <a:r>
              <a:rPr lang="en-US">
                <a:solidFill>
                  <a:srgbClr val="FFFFFF"/>
                </a:solidFill>
              </a:rPr>
              <a:t>Connections were made with untrusted sites</a:t>
            </a:r>
            <a:endParaRPr>
              <a:solidFill>
                <a:srgbClr val="FFFFFF"/>
              </a:solidFill>
            </a:endParaRPr>
          </a:p>
          <a:p>
            <a:pPr indent="-463550" lvl="2" marL="1371600" rtl="0" algn="l">
              <a:lnSpc>
                <a:spcPct val="200000"/>
              </a:lnSpc>
              <a:spcBef>
                <a:spcPts val="1000"/>
              </a:spcBef>
              <a:spcAft>
                <a:spcPts val="1000"/>
              </a:spcAft>
              <a:buClr>
                <a:srgbClr val="FFFFFF"/>
              </a:buClr>
              <a:buSzPts val="3700"/>
              <a:buChar char="■"/>
            </a:pPr>
            <a:r>
              <a:rPr lang="en-US">
                <a:solidFill>
                  <a:srgbClr val="FFFFFF"/>
                </a:solidFill>
              </a:rPr>
              <a:t>malware was consequently downloaded</a:t>
            </a:r>
            <a:endParaRPr>
              <a:solidFill>
                <a:srgbClr val="FFFFFF"/>
              </a:solidFill>
            </a:endParaRPr>
          </a:p>
        </p:txBody>
      </p:sp>
      <p:sp>
        <p:nvSpPr>
          <p:cNvPr id="2781" name="Google Shape;2781;p18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Summary</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86" name="Shape 2786"/>
        <p:cNvGrpSpPr/>
        <p:nvPr/>
      </p:nvGrpSpPr>
      <p:grpSpPr>
        <a:xfrm>
          <a:off x="0" y="0"/>
          <a:ext cx="0" cy="0"/>
          <a:chOff x="0" y="0"/>
          <a:chExt cx="0" cy="0"/>
        </a:xfrm>
      </p:grpSpPr>
      <p:sp>
        <p:nvSpPr>
          <p:cNvPr id="2787" name="Google Shape;2787;p1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788" name="Google Shape;2788;p1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89" name="Google Shape;2789;p19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790" name="Google Shape;2790;p190"/>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Proof of unauthorized Domain Controller on corporate network</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791" name="Google Shape;2791;p190"/>
          <p:cNvPicPr preferRelativeResize="0"/>
          <p:nvPr/>
        </p:nvPicPr>
        <p:blipFill>
          <a:blip r:embed="rId3">
            <a:alphaModFix/>
          </a:blip>
          <a:stretch>
            <a:fillRect/>
          </a:stretch>
        </p:blipFill>
        <p:spPr>
          <a:xfrm>
            <a:off x="836538" y="5297250"/>
            <a:ext cx="22704426" cy="271422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96" name="Shape 2796"/>
        <p:cNvGrpSpPr/>
        <p:nvPr/>
      </p:nvGrpSpPr>
      <p:grpSpPr>
        <a:xfrm>
          <a:off x="0" y="0"/>
          <a:ext cx="0" cy="0"/>
          <a:chOff x="0" y="0"/>
          <a:chExt cx="0" cy="0"/>
        </a:xfrm>
      </p:grpSpPr>
      <p:sp>
        <p:nvSpPr>
          <p:cNvPr id="2797" name="Google Shape;2797;p1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798" name="Google Shape;2798;p1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99" name="Google Shape;2799;p1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800" name="Google Shape;2800;p191"/>
          <p:cNvPicPr preferRelativeResize="0"/>
          <p:nvPr/>
        </p:nvPicPr>
        <p:blipFill>
          <a:blip r:embed="rId3">
            <a:alphaModFix/>
          </a:blip>
          <a:stretch>
            <a:fillRect/>
          </a:stretch>
        </p:blipFill>
        <p:spPr>
          <a:xfrm>
            <a:off x="5512324" y="3130650"/>
            <a:ext cx="13353050" cy="9625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05" name="Shape 2805"/>
        <p:cNvGrpSpPr/>
        <p:nvPr/>
      </p:nvGrpSpPr>
      <p:grpSpPr>
        <a:xfrm>
          <a:off x="0" y="0"/>
          <a:ext cx="0" cy="0"/>
          <a:chOff x="0" y="0"/>
          <a:chExt cx="0" cy="0"/>
        </a:xfrm>
      </p:grpSpPr>
      <p:sp>
        <p:nvSpPr>
          <p:cNvPr id="2806" name="Google Shape;2806;p1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07" name="Google Shape;2807;p1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08" name="Google Shape;2808;p19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09" name="Google Shape;2809;p19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Skype </a:t>
            </a:r>
            <a:r>
              <a:rPr lang="en-US">
                <a:solidFill>
                  <a:srgbClr val="FFFFFF"/>
                </a:solidFill>
              </a:rPr>
              <a:t>Installation</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10" name="Google Shape;2810;p192"/>
          <p:cNvPicPr preferRelativeResize="0"/>
          <p:nvPr/>
        </p:nvPicPr>
        <p:blipFill>
          <a:blip r:embed="rId3">
            <a:alphaModFix/>
          </a:blip>
          <a:stretch>
            <a:fillRect/>
          </a:stretch>
        </p:blipFill>
        <p:spPr>
          <a:xfrm>
            <a:off x="5336238" y="2928025"/>
            <a:ext cx="13705026" cy="9789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15" name="Shape 2815"/>
        <p:cNvGrpSpPr/>
        <p:nvPr/>
      </p:nvGrpSpPr>
      <p:grpSpPr>
        <a:xfrm>
          <a:off x="0" y="0"/>
          <a:ext cx="0" cy="0"/>
          <a:chOff x="0" y="0"/>
          <a:chExt cx="0" cy="0"/>
        </a:xfrm>
      </p:grpSpPr>
      <p:sp>
        <p:nvSpPr>
          <p:cNvPr id="2816" name="Google Shape;2816;p1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17" name="Google Shape;2817;p1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18" name="Google Shape;2818;p19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19" name="Google Shape;2819;p193"/>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b="1" lang="en-US">
                <a:solidFill>
                  <a:srgbClr val="FFFFFF"/>
                </a:solidFill>
              </a:rPr>
              <a:t>DC and AD setup Traffic</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20" name="Google Shape;2820;p193"/>
          <p:cNvPicPr preferRelativeResize="0"/>
          <p:nvPr/>
        </p:nvPicPr>
        <p:blipFill>
          <a:blip r:embed="rId3">
            <a:alphaModFix/>
          </a:blip>
          <a:stretch>
            <a:fillRect/>
          </a:stretch>
        </p:blipFill>
        <p:spPr>
          <a:xfrm>
            <a:off x="5428600" y="3110438"/>
            <a:ext cx="13520301" cy="96657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25" name="Shape 2825"/>
        <p:cNvGrpSpPr/>
        <p:nvPr/>
      </p:nvGrpSpPr>
      <p:grpSpPr>
        <a:xfrm>
          <a:off x="0" y="0"/>
          <a:ext cx="0" cy="0"/>
          <a:chOff x="0" y="0"/>
          <a:chExt cx="0" cy="0"/>
        </a:xfrm>
      </p:grpSpPr>
      <p:sp>
        <p:nvSpPr>
          <p:cNvPr id="2826" name="Google Shape;2826;p1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27" name="Google Shape;2827;p1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28" name="Google Shape;2828;p19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29" name="Google Shape;2829;p19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Windows Update and software Install</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30" name="Google Shape;2830;p194"/>
          <p:cNvPicPr preferRelativeResize="0"/>
          <p:nvPr/>
        </p:nvPicPr>
        <p:blipFill>
          <a:blip r:embed="rId3">
            <a:alphaModFix/>
          </a:blip>
          <a:stretch>
            <a:fillRect/>
          </a:stretch>
        </p:blipFill>
        <p:spPr>
          <a:xfrm>
            <a:off x="3879468" y="3039075"/>
            <a:ext cx="16618758" cy="9597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35" name="Shape 2835"/>
        <p:cNvGrpSpPr/>
        <p:nvPr/>
      </p:nvGrpSpPr>
      <p:grpSpPr>
        <a:xfrm>
          <a:off x="0" y="0"/>
          <a:ext cx="0" cy="0"/>
          <a:chOff x="0" y="0"/>
          <a:chExt cx="0" cy="0"/>
        </a:xfrm>
      </p:grpSpPr>
      <p:sp>
        <p:nvSpPr>
          <p:cNvPr id="2836" name="Google Shape;2836;p1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37" name="Google Shape;2837;p1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38" name="Google Shape;2838;p19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39" name="Google Shape;2839;p19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Point of infection</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40" name="Google Shape;2840;p195"/>
          <p:cNvPicPr preferRelativeResize="0"/>
          <p:nvPr/>
        </p:nvPicPr>
        <p:blipFill>
          <a:blip r:embed="rId3">
            <a:alphaModFix/>
          </a:blip>
          <a:stretch>
            <a:fillRect/>
          </a:stretch>
        </p:blipFill>
        <p:spPr>
          <a:xfrm>
            <a:off x="3748088" y="3112750"/>
            <a:ext cx="16881324" cy="966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Red Team Presentation</a:t>
            </a:r>
            <a:endParaRPr/>
          </a:p>
        </p:txBody>
      </p:sp>
      <p:sp>
        <p:nvSpPr>
          <p:cNvPr id="2383" name="Google Shape;2383;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4" name="Google Shape;2384;p14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85" name="Google Shape;2385;p142"/>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86" name="Google Shape;2386;p142"/>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Critical Vulnerabilities</a:t>
            </a:r>
            <a:endParaRPr b="1"/>
          </a:p>
        </p:txBody>
      </p:sp>
      <p:sp>
        <p:nvSpPr>
          <p:cNvPr id="2387" name="Google Shape;2387;p142"/>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Exploits Used</a:t>
            </a:r>
            <a:endParaRPr/>
          </a:p>
        </p:txBody>
      </p:sp>
      <p:sp>
        <p:nvSpPr>
          <p:cNvPr id="2388" name="Google Shape;2388;p142"/>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Avoiding Detect</a:t>
            </a:r>
            <a:endParaRPr/>
          </a:p>
        </p:txBody>
      </p:sp>
      <p:sp>
        <p:nvSpPr>
          <p:cNvPr id="2389" name="Google Shape;2389;p142"/>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Maintaining Access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45" name="Shape 2845"/>
        <p:cNvGrpSpPr/>
        <p:nvPr/>
      </p:nvGrpSpPr>
      <p:grpSpPr>
        <a:xfrm>
          <a:off x="0" y="0"/>
          <a:ext cx="0" cy="0"/>
          <a:chOff x="0" y="0"/>
          <a:chExt cx="0" cy="0"/>
        </a:xfrm>
      </p:grpSpPr>
      <p:sp>
        <p:nvSpPr>
          <p:cNvPr id="2846" name="Google Shape;2846;p1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lt1"/>
                </a:solidFill>
              </a:rPr>
              <a:t>Exposed Corporate Network with Personal DC</a:t>
            </a:r>
            <a:endParaRPr>
              <a:solidFill>
                <a:srgbClr val="FFFFFF"/>
              </a:solidFill>
            </a:endParaRPr>
          </a:p>
        </p:txBody>
      </p:sp>
      <p:sp>
        <p:nvSpPr>
          <p:cNvPr id="2847" name="Google Shape;2847;p1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48" name="Google Shape;2848;p1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49" name="Google Shape;2849;p196"/>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Continued Browsing</a:t>
            </a:r>
            <a:r>
              <a:rPr b="1" lang="en-US">
                <a:solidFill>
                  <a:srgbClr val="FFFFFF"/>
                </a:solidFill>
              </a:rPr>
              <a:t>:</a:t>
            </a:r>
            <a:endParaRPr b="1">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pic>
        <p:nvPicPr>
          <p:cNvPr id="2850" name="Google Shape;2850;p196"/>
          <p:cNvPicPr preferRelativeResize="0"/>
          <p:nvPr/>
        </p:nvPicPr>
        <p:blipFill>
          <a:blip r:embed="rId3">
            <a:alphaModFix/>
          </a:blip>
          <a:stretch>
            <a:fillRect/>
          </a:stretch>
        </p:blipFill>
        <p:spPr>
          <a:xfrm>
            <a:off x="5894325" y="2851700"/>
            <a:ext cx="12589052" cy="5472550"/>
          </a:xfrm>
          <a:prstGeom prst="rect">
            <a:avLst/>
          </a:prstGeom>
          <a:noFill/>
          <a:ln>
            <a:noFill/>
          </a:ln>
        </p:spPr>
      </p:pic>
      <p:pic>
        <p:nvPicPr>
          <p:cNvPr id="2851" name="Google Shape;2851;p196"/>
          <p:cNvPicPr preferRelativeResize="0"/>
          <p:nvPr/>
        </p:nvPicPr>
        <p:blipFill>
          <a:blip r:embed="rId4">
            <a:alphaModFix/>
          </a:blip>
          <a:stretch>
            <a:fillRect/>
          </a:stretch>
        </p:blipFill>
        <p:spPr>
          <a:xfrm>
            <a:off x="829500" y="8400450"/>
            <a:ext cx="10346429" cy="4558217"/>
          </a:xfrm>
          <a:prstGeom prst="rect">
            <a:avLst/>
          </a:prstGeom>
          <a:noFill/>
          <a:ln>
            <a:noFill/>
          </a:ln>
        </p:spPr>
      </p:pic>
      <p:pic>
        <p:nvPicPr>
          <p:cNvPr id="2852" name="Google Shape;2852;p196"/>
          <p:cNvPicPr preferRelativeResize="0"/>
          <p:nvPr/>
        </p:nvPicPr>
        <p:blipFill>
          <a:blip r:embed="rId5">
            <a:alphaModFix/>
          </a:blip>
          <a:stretch>
            <a:fillRect/>
          </a:stretch>
        </p:blipFill>
        <p:spPr>
          <a:xfrm>
            <a:off x="12185177" y="8400450"/>
            <a:ext cx="10671648" cy="475120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57" name="Shape 2857"/>
        <p:cNvGrpSpPr/>
        <p:nvPr/>
      </p:nvGrpSpPr>
      <p:grpSpPr>
        <a:xfrm>
          <a:off x="0" y="0"/>
          <a:ext cx="0" cy="0"/>
          <a:chOff x="0" y="0"/>
          <a:chExt cx="0" cy="0"/>
        </a:xfrm>
      </p:grpSpPr>
      <p:sp>
        <p:nvSpPr>
          <p:cNvPr id="2858" name="Google Shape;2858;p1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lt1"/>
                </a:solidFill>
              </a:rPr>
              <a:t>Exposed Corporate Network with Personal DC</a:t>
            </a:r>
            <a:endParaRPr>
              <a:solidFill>
                <a:schemeClr val="lt1"/>
              </a:solidFill>
            </a:endParaRPr>
          </a:p>
          <a:p>
            <a:pPr indent="0" lvl="0" marL="0" rtl="0" algn="l">
              <a:spcBef>
                <a:spcPts val="0"/>
              </a:spcBef>
              <a:spcAft>
                <a:spcPts val="0"/>
              </a:spcAft>
              <a:buNone/>
            </a:pPr>
            <a:r>
              <a:t/>
            </a:r>
            <a:endParaRPr>
              <a:solidFill>
                <a:srgbClr val="FFFFFF"/>
              </a:solidFill>
            </a:endParaRPr>
          </a:p>
        </p:txBody>
      </p:sp>
      <p:sp>
        <p:nvSpPr>
          <p:cNvPr id="2859" name="Google Shape;2859;p19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Analysis</a:t>
            </a:r>
            <a:r>
              <a:rPr lang="en-US">
                <a:solidFill>
                  <a:srgbClr val="FFFFFF"/>
                </a:solidFill>
              </a:rPr>
              <a:t> of infection with “ju</a:t>
            </a:r>
            <a:r>
              <a:rPr lang="en-US">
                <a:solidFill>
                  <a:srgbClr val="FFFFFF"/>
                </a:solidFill>
              </a:rPr>
              <a:t>ne11.dll”</a:t>
            </a:r>
            <a:r>
              <a:rPr lang="en-US">
                <a:solidFill>
                  <a:srgbClr val="FFFFFF"/>
                </a:solidFill>
              </a:rPr>
              <a:t>:</a:t>
            </a:r>
            <a:endParaRPr>
              <a:solidFill>
                <a:srgbClr val="FFFFFF"/>
              </a:solidFill>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860" name="Google Shape;2860;p1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61" name="Google Shape;2861;p19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62" name="Google Shape;2862;p197"/>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rgbClr val="FFFFFF"/>
              </a:buClr>
              <a:buSzPts val="3700"/>
              <a:buChar char="●"/>
            </a:pPr>
            <a:r>
              <a:rPr lang="en-US">
                <a:solidFill>
                  <a:srgbClr val="FFFFFF"/>
                </a:solidFill>
              </a:rPr>
              <a:t>LAPTOP-5WKHX9YG.frank-n-ted.com HTTP-GET from 205.185.125.104</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According to Webroot this site has a malicious reputation with a </a:t>
            </a:r>
            <a:r>
              <a:rPr b="1" lang="en-US">
                <a:solidFill>
                  <a:srgbClr val="FFFFFF"/>
                </a:solidFill>
              </a:rPr>
              <a:t>risk level of 90%</a:t>
            </a:r>
            <a:endParaRPr b="1">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“june11.dll” was downloaded to the users machine from this site</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According to Hybrid Analysis, the file has the following properties:</a:t>
            </a:r>
            <a:endParaRPr>
              <a:solidFill>
                <a:srgbClr val="FFFFFF"/>
              </a:solidFill>
            </a:endParaRPr>
          </a:p>
          <a:p>
            <a:pPr indent="-463550" lvl="1" marL="914400" rtl="0" algn="l">
              <a:lnSpc>
                <a:spcPct val="115000"/>
              </a:lnSpc>
              <a:spcBef>
                <a:spcPts val="1000"/>
              </a:spcBef>
              <a:spcAft>
                <a:spcPts val="0"/>
              </a:spcAft>
              <a:buClr>
                <a:srgbClr val="FFFFFF"/>
              </a:buClr>
              <a:buSzPts val="3700"/>
              <a:buChar char="○"/>
            </a:pPr>
            <a:r>
              <a:rPr lang="en-US">
                <a:solidFill>
                  <a:srgbClr val="FFFFFF"/>
                </a:solidFill>
              </a:rPr>
              <a:t>Antivirus vendors have classified it as a malicious trojan</a:t>
            </a:r>
            <a:endParaRPr>
              <a:solidFill>
                <a:srgbClr val="FFFFFF"/>
              </a:solidFill>
            </a:endParaRPr>
          </a:p>
          <a:p>
            <a:pPr indent="-463550" lvl="1" marL="914400" rtl="0" algn="l">
              <a:lnSpc>
                <a:spcPct val="115000"/>
              </a:lnSpc>
              <a:spcBef>
                <a:spcPts val="1000"/>
              </a:spcBef>
              <a:spcAft>
                <a:spcPts val="0"/>
              </a:spcAft>
              <a:buClr>
                <a:srgbClr val="FFFFFF"/>
              </a:buClr>
              <a:buSzPts val="3700"/>
              <a:buChar char="○"/>
            </a:pPr>
            <a:r>
              <a:rPr lang="en-US">
                <a:solidFill>
                  <a:srgbClr val="FFFFFF"/>
                </a:solidFill>
              </a:rPr>
              <a:t>10 suspicious indicators such as </a:t>
            </a:r>
            <a:r>
              <a:rPr b="1" lang="en-US">
                <a:solidFill>
                  <a:srgbClr val="FFFFFF"/>
                </a:solidFill>
              </a:rPr>
              <a:t>anti-reverse engineering</a:t>
            </a:r>
            <a:r>
              <a:rPr lang="en-US">
                <a:solidFill>
                  <a:srgbClr val="FFFFFF"/>
                </a:solidFill>
              </a:rPr>
              <a:t> and </a:t>
            </a:r>
            <a:r>
              <a:rPr b="1" lang="en-US">
                <a:solidFill>
                  <a:srgbClr val="FFFFFF"/>
                </a:solidFill>
              </a:rPr>
              <a:t>contacts random domain names</a:t>
            </a:r>
            <a:endParaRPr b="1">
              <a:solidFill>
                <a:srgbClr val="FFFFFF"/>
              </a:solidFill>
            </a:endParaRPr>
          </a:p>
          <a:p>
            <a:pPr indent="0" lvl="0" marL="457200" rtl="0" algn="l">
              <a:lnSpc>
                <a:spcPct val="115000"/>
              </a:lnSpc>
              <a:spcBef>
                <a:spcPts val="1000"/>
              </a:spcBef>
              <a:spcAft>
                <a:spcPts val="1000"/>
              </a:spcAft>
              <a:buNone/>
            </a:pPr>
            <a:r>
              <a:t/>
            </a:r>
            <a:endParaRPr>
              <a:solidFill>
                <a:srgbClr val="FFFFFF"/>
              </a:solidFill>
            </a:endParaRPr>
          </a:p>
        </p:txBody>
      </p:sp>
      <p:pic>
        <p:nvPicPr>
          <p:cNvPr id="2863" name="Google Shape;2863;p197"/>
          <p:cNvPicPr preferRelativeResize="0"/>
          <p:nvPr/>
        </p:nvPicPr>
        <p:blipFill>
          <a:blip r:embed="rId3">
            <a:alphaModFix/>
          </a:blip>
          <a:stretch>
            <a:fillRect/>
          </a:stretch>
        </p:blipFill>
        <p:spPr>
          <a:xfrm>
            <a:off x="19105025" y="1949850"/>
            <a:ext cx="3641500" cy="5017700"/>
          </a:xfrm>
          <a:prstGeom prst="rect">
            <a:avLst/>
          </a:prstGeom>
          <a:noFill/>
          <a:ln>
            <a:noFill/>
          </a:ln>
        </p:spPr>
      </p:pic>
      <p:pic>
        <p:nvPicPr>
          <p:cNvPr id="2864" name="Google Shape;2864;p197"/>
          <p:cNvPicPr preferRelativeResize="0"/>
          <p:nvPr/>
        </p:nvPicPr>
        <p:blipFill>
          <a:blip r:embed="rId4">
            <a:alphaModFix/>
          </a:blip>
          <a:stretch>
            <a:fillRect/>
          </a:stretch>
        </p:blipFill>
        <p:spPr>
          <a:xfrm>
            <a:off x="4474853" y="8173028"/>
            <a:ext cx="15428949" cy="4495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69" name="Shape 2869"/>
        <p:cNvGrpSpPr/>
        <p:nvPr/>
      </p:nvGrpSpPr>
      <p:grpSpPr>
        <a:xfrm>
          <a:off x="0" y="0"/>
          <a:ext cx="0" cy="0"/>
          <a:chOff x="0" y="0"/>
          <a:chExt cx="0" cy="0"/>
        </a:xfrm>
      </p:grpSpPr>
      <p:sp>
        <p:nvSpPr>
          <p:cNvPr id="2870" name="Google Shape;2870;p1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Torrenting Entertainment Media</a:t>
            </a:r>
            <a:endParaRPr>
              <a:solidFill>
                <a:srgbClr val="FFFFFF"/>
              </a:solidFill>
            </a:endParaRPr>
          </a:p>
        </p:txBody>
      </p:sp>
      <p:sp>
        <p:nvSpPr>
          <p:cNvPr id="2871" name="Google Shape;2871;p198"/>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Summary:</a:t>
            </a:r>
            <a:endParaRPr>
              <a:solidFill>
                <a:srgbClr val="FFFFFF"/>
              </a:solidFill>
            </a:endParaRPr>
          </a:p>
          <a:p>
            <a:pPr indent="0" lvl="0" marL="0" rtl="0" algn="l">
              <a:spcBef>
                <a:spcPts val="0"/>
              </a:spcBef>
              <a:spcAft>
                <a:spcPts val="0"/>
              </a:spcAft>
              <a:buClr>
                <a:schemeClr val="dk1"/>
              </a:buClr>
              <a:buSzPts val="1100"/>
              <a:buFont typeface="Arial"/>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p:txBody>
      </p:sp>
      <p:sp>
        <p:nvSpPr>
          <p:cNvPr id="2872" name="Google Shape;2872;p1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73" name="Google Shape;2873;p1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74" name="Google Shape;2874;p198"/>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rgbClr val="FFFFFF"/>
              </a:buClr>
              <a:buSzPts val="3700"/>
              <a:buChar char="●"/>
            </a:pPr>
            <a:r>
              <a:rPr lang="en-US">
                <a:solidFill>
                  <a:schemeClr val="lt1"/>
                </a:solidFill>
              </a:rPr>
              <a:t>Violation of company torrenting policy</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BLANCO-DESKTOP HTTP-GET from files.publicdomaintorrents.com</a:t>
            </a:r>
            <a:endParaRPr>
              <a:solidFill>
                <a:srgbClr val="FFFFFF"/>
              </a:solidFill>
            </a:endParaRPr>
          </a:p>
          <a:p>
            <a:pPr indent="0" lvl="0" marL="0" rtl="0" algn="l">
              <a:lnSpc>
                <a:spcPct val="115000"/>
              </a:lnSpc>
              <a:spcBef>
                <a:spcPts val="1000"/>
              </a:spcBef>
              <a:spcAft>
                <a:spcPts val="0"/>
              </a:spcAft>
              <a:buNone/>
            </a:pPr>
            <a:r>
              <a:t/>
            </a:r>
            <a:endParaRPr>
              <a:solidFill>
                <a:srgbClr val="FFFFFF"/>
              </a:solidFill>
            </a:endParaRPr>
          </a:p>
          <a:p>
            <a:pPr indent="0" lvl="0" marL="0" rtl="0" algn="l">
              <a:lnSpc>
                <a:spcPct val="115000"/>
              </a:lnSpc>
              <a:spcBef>
                <a:spcPts val="1000"/>
              </a:spcBef>
              <a:spcAft>
                <a:spcPts val="0"/>
              </a:spcAft>
              <a:buNone/>
            </a:pPr>
            <a:r>
              <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The user was browsing for entertainment media</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Used BitTorrent to download Betty_Boop_Rhythm_on_the_Reservation.avi.</a:t>
            </a:r>
            <a:r>
              <a:rPr lang="en-US">
                <a:solidFill>
                  <a:srgbClr val="FFFFFF"/>
                </a:solidFill>
              </a:rPr>
              <a:t>torrent</a:t>
            </a:r>
            <a:endParaRPr>
              <a:solidFill>
                <a:srgbClr val="FFFFFF"/>
              </a:solidFill>
            </a:endParaRPr>
          </a:p>
          <a:p>
            <a:pPr indent="0" lvl="0" marL="0" rtl="0" algn="l">
              <a:lnSpc>
                <a:spcPct val="115000"/>
              </a:lnSpc>
              <a:spcBef>
                <a:spcPts val="1000"/>
              </a:spcBef>
              <a:spcAft>
                <a:spcPts val="0"/>
              </a:spcAft>
              <a:buNone/>
            </a:pPr>
            <a:r>
              <a:t/>
            </a:r>
            <a:endParaRPr>
              <a:solidFill>
                <a:srgbClr val="FFFFFF"/>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457200" rtl="0" algn="l">
              <a:lnSpc>
                <a:spcPct val="115000"/>
              </a:lnSpc>
              <a:spcBef>
                <a:spcPts val="1000"/>
              </a:spcBef>
              <a:spcAft>
                <a:spcPts val="1000"/>
              </a:spcAft>
              <a:buNone/>
            </a:pPr>
            <a:r>
              <a:t/>
            </a:r>
            <a:endParaRPr/>
          </a:p>
        </p:txBody>
      </p:sp>
      <p:pic>
        <p:nvPicPr>
          <p:cNvPr id="2875" name="Google Shape;2875;p198"/>
          <p:cNvPicPr preferRelativeResize="0"/>
          <p:nvPr/>
        </p:nvPicPr>
        <p:blipFill>
          <a:blip r:embed="rId3">
            <a:alphaModFix/>
          </a:blip>
          <a:stretch>
            <a:fillRect/>
          </a:stretch>
        </p:blipFill>
        <p:spPr>
          <a:xfrm>
            <a:off x="2231535" y="4914912"/>
            <a:ext cx="20998963" cy="1227662"/>
          </a:xfrm>
          <a:prstGeom prst="rect">
            <a:avLst/>
          </a:prstGeom>
          <a:noFill/>
          <a:ln>
            <a:noFill/>
          </a:ln>
        </p:spPr>
      </p:pic>
      <p:pic>
        <p:nvPicPr>
          <p:cNvPr id="2876" name="Google Shape;2876;p198"/>
          <p:cNvPicPr preferRelativeResize="0"/>
          <p:nvPr/>
        </p:nvPicPr>
        <p:blipFill rotWithShape="1">
          <a:blip r:embed="rId4">
            <a:alphaModFix/>
          </a:blip>
          <a:srcRect b="37714" l="0" r="0" t="0"/>
          <a:stretch/>
        </p:blipFill>
        <p:spPr>
          <a:xfrm>
            <a:off x="2231525" y="8089247"/>
            <a:ext cx="15546174" cy="3446650"/>
          </a:xfrm>
          <a:prstGeom prst="rect">
            <a:avLst/>
          </a:prstGeom>
          <a:noFill/>
          <a:ln>
            <a:noFill/>
          </a:ln>
        </p:spPr>
      </p:pic>
      <p:pic>
        <p:nvPicPr>
          <p:cNvPr id="2877" name="Google Shape;2877;p198"/>
          <p:cNvPicPr preferRelativeResize="0"/>
          <p:nvPr/>
        </p:nvPicPr>
        <p:blipFill rotWithShape="1">
          <a:blip r:embed="rId5">
            <a:alphaModFix/>
          </a:blip>
          <a:srcRect b="65363" l="36394" r="21193" t="26291"/>
          <a:stretch/>
        </p:blipFill>
        <p:spPr>
          <a:xfrm>
            <a:off x="12137975" y="6347700"/>
            <a:ext cx="12001499" cy="844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82" name="Shape 2882"/>
        <p:cNvGrpSpPr/>
        <p:nvPr/>
      </p:nvGrpSpPr>
      <p:grpSpPr>
        <a:xfrm>
          <a:off x="0" y="0"/>
          <a:ext cx="0" cy="0"/>
          <a:chOff x="0" y="0"/>
          <a:chExt cx="0" cy="0"/>
        </a:xfrm>
      </p:grpSpPr>
      <p:sp>
        <p:nvSpPr>
          <p:cNvPr id="2883" name="Google Shape;2883;p1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rgbClr val="FFFFFF"/>
                </a:solidFill>
              </a:rPr>
              <a:t>Illegal Activity</a:t>
            </a:r>
            <a:endParaRPr>
              <a:solidFill>
                <a:srgbClr val="FFFFFF"/>
              </a:solidFill>
            </a:endParaRPr>
          </a:p>
        </p:txBody>
      </p:sp>
      <p:sp>
        <p:nvSpPr>
          <p:cNvPr id="2884" name="Google Shape;2884;p199"/>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Clr>
                <a:schemeClr val="dk1"/>
              </a:buClr>
              <a:buSzPts val="1100"/>
              <a:buFont typeface="Arial"/>
              <a:buNone/>
            </a:pPr>
            <a:r>
              <a:rPr lang="en-US">
                <a:solidFill>
                  <a:srgbClr val="FFFFFF"/>
                </a:solidFill>
              </a:rPr>
              <a:t>Summarize the following:</a:t>
            </a:r>
            <a:endParaRPr>
              <a:solidFill>
                <a:srgbClr val="FFFFFF"/>
              </a:solidFill>
            </a:endParaRPr>
          </a:p>
          <a:p>
            <a:pPr indent="0" lvl="0" marL="0" rtl="0" algn="l">
              <a:spcBef>
                <a:spcPts val="0"/>
              </a:spcBef>
              <a:spcAft>
                <a:spcPts val="0"/>
              </a:spcAft>
              <a:buClr>
                <a:schemeClr val="dk1"/>
              </a:buClr>
              <a:buSzPts val="1100"/>
              <a:buFont typeface="Arial"/>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p:txBody>
      </p:sp>
      <p:sp>
        <p:nvSpPr>
          <p:cNvPr id="2885" name="Google Shape;2885;p1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86" name="Google Shape;2886;p1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887" name="Google Shape;2887;p199"/>
          <p:cNvSpPr txBox="1"/>
          <p:nvPr>
            <p:ph idx="3" type="body"/>
          </p:nvPr>
        </p:nvSpPr>
        <p:spPr>
          <a:xfrm>
            <a:off x="-8" y="2775492"/>
            <a:ext cx="24377700" cy="9659100"/>
          </a:xfrm>
          <a:prstGeom prst="rect">
            <a:avLst/>
          </a:prstGeom>
        </p:spPr>
        <p:txBody>
          <a:bodyPr anchorCtr="0" anchor="t" bIns="2437975" lIns="1219000" spcFirstLastPara="1" rIns="1219000" wrap="square" tIns="0">
            <a:noAutofit/>
          </a:bodyPr>
          <a:lstStyle/>
          <a:p>
            <a:pPr indent="-463550" lvl="0" marL="457200" rtl="0" algn="l">
              <a:lnSpc>
                <a:spcPct val="115000"/>
              </a:lnSpc>
              <a:spcBef>
                <a:spcPts val="0"/>
              </a:spcBef>
              <a:spcAft>
                <a:spcPts val="0"/>
              </a:spcAft>
              <a:buClr>
                <a:srgbClr val="FFFFFF"/>
              </a:buClr>
              <a:buSzPts val="3700"/>
              <a:buChar char="●"/>
            </a:pPr>
            <a:r>
              <a:rPr lang="en-US">
                <a:solidFill>
                  <a:srgbClr val="FFFFFF"/>
                </a:solidFill>
              </a:rPr>
              <a:t>Russian Site pertaining to illegal drug use, procurement, and testing avoidance.</a:t>
            </a:r>
            <a:endParaRPr>
              <a:solidFill>
                <a:srgbClr val="FFFFFF"/>
              </a:solidFill>
            </a:endParaRPr>
          </a:p>
          <a:p>
            <a:pPr indent="-463550" lvl="0" marL="457200" rtl="0" algn="l">
              <a:lnSpc>
                <a:spcPct val="115000"/>
              </a:lnSpc>
              <a:spcBef>
                <a:spcPts val="1000"/>
              </a:spcBef>
              <a:spcAft>
                <a:spcPts val="0"/>
              </a:spcAft>
              <a:buClr>
                <a:srgbClr val="FFFFFF"/>
              </a:buClr>
              <a:buSzPts val="3700"/>
              <a:buChar char="●"/>
            </a:pPr>
            <a:r>
              <a:rPr lang="en-US">
                <a:solidFill>
                  <a:srgbClr val="FFFFFF"/>
                </a:solidFill>
              </a:rPr>
              <a:t>green.mattingsolutions.co redirects to atno.info</a:t>
            </a:r>
            <a:endParaRPr>
              <a:solidFill>
                <a:srgbClr val="FFFFFF"/>
              </a:solidFill>
            </a:endParaRPr>
          </a:p>
          <a:p>
            <a:pPr indent="0" lvl="0" marL="457200" rtl="0" algn="l">
              <a:lnSpc>
                <a:spcPct val="115000"/>
              </a:lnSpc>
              <a:spcBef>
                <a:spcPts val="1000"/>
              </a:spcBef>
              <a:spcAft>
                <a:spcPts val="1000"/>
              </a:spcAft>
              <a:buNone/>
            </a:pPr>
            <a:r>
              <a:t/>
            </a:r>
            <a:endParaRPr/>
          </a:p>
        </p:txBody>
      </p:sp>
      <p:pic>
        <p:nvPicPr>
          <p:cNvPr id="2888" name="Google Shape;2888;p199"/>
          <p:cNvPicPr preferRelativeResize="0"/>
          <p:nvPr/>
        </p:nvPicPr>
        <p:blipFill>
          <a:blip r:embed="rId3">
            <a:alphaModFix/>
          </a:blip>
          <a:stretch>
            <a:fillRect/>
          </a:stretch>
        </p:blipFill>
        <p:spPr>
          <a:xfrm>
            <a:off x="1937275" y="4197913"/>
            <a:ext cx="15773400" cy="9191625"/>
          </a:xfrm>
          <a:prstGeom prst="rect">
            <a:avLst/>
          </a:prstGeom>
          <a:noFill/>
          <a:ln>
            <a:noFill/>
          </a:ln>
        </p:spPr>
      </p:pic>
      <p:pic>
        <p:nvPicPr>
          <p:cNvPr id="2889" name="Google Shape;2889;p199"/>
          <p:cNvPicPr preferRelativeResize="0"/>
          <p:nvPr/>
        </p:nvPicPr>
        <p:blipFill>
          <a:blip r:embed="rId4">
            <a:alphaModFix/>
          </a:blip>
          <a:stretch>
            <a:fillRect/>
          </a:stretch>
        </p:blipFill>
        <p:spPr>
          <a:xfrm>
            <a:off x="8490475" y="4197926"/>
            <a:ext cx="13025847" cy="91916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
        <p:nvSpPr>
          <p:cNvPr id="2894" name="Google Shape;2894;p200"/>
          <p:cNvSpPr txBox="1"/>
          <p:nvPr>
            <p:ph type="title"/>
          </p:nvPr>
        </p:nvSpPr>
        <p:spPr>
          <a:xfrm>
            <a:off x="731368" y="53493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lang="en-US"/>
              <a:t>The End</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95" name="Google Shape;2895;p20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pic>
        <p:nvPicPr>
          <p:cNvPr id="2394" name="Google Shape;2394;p14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95" name="Google Shape;2395;p14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96" name="Google Shape;2396;p14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97" name="Google Shape;2397;p14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01" name="Shape 2401"/>
        <p:cNvGrpSpPr/>
        <p:nvPr/>
      </p:nvGrpSpPr>
      <p:grpSpPr>
        <a:xfrm>
          <a:off x="0" y="0"/>
          <a:ext cx="0" cy="0"/>
          <a:chOff x="0" y="0"/>
          <a:chExt cx="0" cy="0"/>
        </a:xfrm>
      </p:grpSpPr>
      <p:sp>
        <p:nvSpPr>
          <p:cNvPr id="2402" name="Google Shape;2402;p144"/>
          <p:cNvSpPr txBox="1"/>
          <p:nvPr>
            <p:ph type="title"/>
          </p:nvPr>
        </p:nvSpPr>
        <p:spPr>
          <a:xfrm>
            <a:off x="-178691" y="13523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1200"/>
              </a:spcAft>
              <a:buClr>
                <a:schemeClr val="dk1"/>
              </a:buClr>
              <a:buSzPts val="1100"/>
              <a:buFont typeface="Arial"/>
              <a:buNone/>
            </a:pPr>
            <a:r>
              <a:rPr b="1" lang="en-US" sz="5800">
                <a:solidFill>
                  <a:srgbClr val="FFFFFF"/>
                </a:solidFill>
                <a:latin typeface="Roboto"/>
                <a:ea typeface="Roboto"/>
                <a:cs typeface="Roboto"/>
                <a:sym typeface="Roboto"/>
              </a:rPr>
              <a:t>Critical Vulnerabilities Target 1:</a:t>
            </a:r>
            <a:endParaRPr b="1">
              <a:latin typeface="Roboto"/>
              <a:ea typeface="Roboto"/>
              <a:cs typeface="Roboto"/>
              <a:sym typeface="Roboto"/>
            </a:endParaRPr>
          </a:p>
        </p:txBody>
      </p:sp>
      <p:sp>
        <p:nvSpPr>
          <p:cNvPr id="2403" name="Google Shape;2403;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4" name="Google Shape;2404;p14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graphicFrame>
        <p:nvGraphicFramePr>
          <p:cNvPr id="2405" name="Google Shape;2405;p144"/>
          <p:cNvGraphicFramePr/>
          <p:nvPr/>
        </p:nvGraphicFramePr>
        <p:xfrm>
          <a:off x="758825" y="4073038"/>
          <a:ext cx="3000000" cy="3000000"/>
        </p:xfrm>
        <a:graphic>
          <a:graphicData uri="http://schemas.openxmlformats.org/drawingml/2006/table">
            <a:tbl>
              <a:tblPr>
                <a:noFill/>
                <a:tableStyleId>{E8571AE0-D20F-4020-8440-2F3C7B43E1ED}</a:tableStyleId>
              </a:tblPr>
              <a:tblGrid>
                <a:gridCol w="7620000"/>
                <a:gridCol w="7620000"/>
                <a:gridCol w="7620000"/>
              </a:tblGrid>
              <a:tr h="1372525">
                <a:tc>
                  <a:txBody>
                    <a:bodyPr/>
                    <a:lstStyle/>
                    <a:p>
                      <a:pPr indent="0" lvl="0" marL="0" rtl="0" algn="ctr">
                        <a:spcBef>
                          <a:spcPts val="0"/>
                        </a:spcBef>
                        <a:spcAft>
                          <a:spcPts val="0"/>
                        </a:spcAft>
                        <a:buNone/>
                      </a:pPr>
                      <a:r>
                        <a:rPr b="1" lang="en-US" sz="3900">
                          <a:solidFill>
                            <a:srgbClr val="FFFFFF"/>
                          </a:solidFill>
                          <a:latin typeface="Roboto"/>
                          <a:ea typeface="Roboto"/>
                          <a:cs typeface="Roboto"/>
                          <a:sym typeface="Roboto"/>
                        </a:rPr>
                        <a:t>Vulnerability</a:t>
                      </a:r>
                      <a:endParaRPr b="1" sz="39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3900">
                          <a:solidFill>
                            <a:srgbClr val="FFFFFF"/>
                          </a:solidFill>
                          <a:latin typeface="Roboto"/>
                          <a:ea typeface="Roboto"/>
                          <a:cs typeface="Roboto"/>
                          <a:sym typeface="Roboto"/>
                        </a:rPr>
                        <a:t>Description</a:t>
                      </a:r>
                      <a:endParaRPr b="1" sz="39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3900">
                          <a:solidFill>
                            <a:srgbClr val="FFFFFF"/>
                          </a:solidFill>
                          <a:latin typeface="Roboto"/>
                          <a:ea typeface="Roboto"/>
                          <a:cs typeface="Roboto"/>
                          <a:sym typeface="Roboto"/>
                        </a:rPr>
                        <a:t>Impact</a:t>
                      </a:r>
                      <a:endParaRPr b="1" sz="39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865400">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Weak Password Policy</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Able to gain access by guessing passwords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Potential remote shell, brute force/dictionary attack</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394875">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Configuration Files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Incorrect configuration allowed access to company directory and user information</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Potential command injection, brute force/dictionary attack</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682400">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WordPress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Weak password policies as well as misconfigured files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Potential to gain access to WordPress server</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682400">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Root Escalation</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Obtaining password hashes and running a python script</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3600">
                          <a:solidFill>
                            <a:srgbClr val="FFFFFF"/>
                          </a:solidFill>
                          <a:latin typeface="Roboto"/>
                          <a:ea typeface="Roboto"/>
                          <a:cs typeface="Roboto"/>
                          <a:sym typeface="Roboto"/>
                        </a:rPr>
                        <a:t>Ability to gain root access</a:t>
                      </a:r>
                      <a:endParaRPr sz="3600">
                        <a:solidFill>
                          <a:srgbClr val="FFFFFF"/>
                        </a:solidFill>
                        <a:latin typeface="Roboto"/>
                        <a:ea typeface="Roboto"/>
                        <a:cs typeface="Roboto"/>
                        <a:sym typeface="Roboto"/>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2410" name="Shape 2410"/>
        <p:cNvGrpSpPr/>
        <p:nvPr/>
      </p:nvGrpSpPr>
      <p:grpSpPr>
        <a:xfrm>
          <a:off x="0" y="0"/>
          <a:ext cx="0" cy="0"/>
          <a:chOff x="0" y="0"/>
          <a:chExt cx="0" cy="0"/>
        </a:xfrm>
      </p:grpSpPr>
      <p:pic>
        <p:nvPicPr>
          <p:cNvPr id="2411" name="Google Shape;2411;p145"/>
          <p:cNvPicPr preferRelativeResize="0"/>
          <p:nvPr/>
        </p:nvPicPr>
        <p:blipFill>
          <a:blip r:embed="rId3">
            <a:alphaModFix/>
          </a:blip>
          <a:stretch>
            <a:fillRect/>
          </a:stretch>
        </p:blipFill>
        <p:spPr>
          <a:xfrm>
            <a:off x="562350" y="7130975"/>
            <a:ext cx="11023325" cy="5226925"/>
          </a:xfrm>
          <a:prstGeom prst="rect">
            <a:avLst/>
          </a:prstGeom>
          <a:noFill/>
          <a:ln>
            <a:noFill/>
          </a:ln>
        </p:spPr>
      </p:pic>
      <p:sp>
        <p:nvSpPr>
          <p:cNvPr id="2412" name="Google Shape;2412;p145"/>
          <p:cNvSpPr txBox="1"/>
          <p:nvPr/>
        </p:nvSpPr>
        <p:spPr>
          <a:xfrm>
            <a:off x="950850" y="905150"/>
            <a:ext cx="8667900" cy="20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500">
                <a:solidFill>
                  <a:srgbClr val="FFFFFF"/>
                </a:solidFill>
                <a:latin typeface="Roboto"/>
                <a:ea typeface="Roboto"/>
                <a:cs typeface="Roboto"/>
                <a:sym typeface="Roboto"/>
              </a:rPr>
              <a:t>Target 1 Vulnerabilities (cont.) </a:t>
            </a:r>
            <a:endParaRPr b="1" sz="4500">
              <a:solidFill>
                <a:srgbClr val="FFFFFF"/>
              </a:solidFill>
              <a:latin typeface="Roboto"/>
              <a:ea typeface="Roboto"/>
              <a:cs typeface="Roboto"/>
              <a:sym typeface="Roboto"/>
            </a:endParaRPr>
          </a:p>
        </p:txBody>
      </p:sp>
      <p:pic>
        <p:nvPicPr>
          <p:cNvPr id="2413" name="Google Shape;2413;p145"/>
          <p:cNvPicPr preferRelativeResize="0"/>
          <p:nvPr/>
        </p:nvPicPr>
        <p:blipFill>
          <a:blip r:embed="rId4">
            <a:alphaModFix/>
          </a:blip>
          <a:stretch>
            <a:fillRect/>
          </a:stretch>
        </p:blipFill>
        <p:spPr>
          <a:xfrm>
            <a:off x="11879025" y="676275"/>
            <a:ext cx="11767175" cy="8477250"/>
          </a:xfrm>
          <a:prstGeom prst="rect">
            <a:avLst/>
          </a:prstGeom>
          <a:noFill/>
          <a:ln>
            <a:noFill/>
          </a:ln>
        </p:spPr>
      </p:pic>
      <p:sp>
        <p:nvSpPr>
          <p:cNvPr id="2414" name="Google Shape;2414;p145"/>
          <p:cNvSpPr txBox="1"/>
          <p:nvPr/>
        </p:nvSpPr>
        <p:spPr>
          <a:xfrm>
            <a:off x="8266050" y="2124350"/>
            <a:ext cx="3448200" cy="15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FFFFFF"/>
                </a:solidFill>
              </a:rPr>
              <a:t>Fig. 1 - Nikto scan identifies directory listings</a:t>
            </a:r>
            <a:endParaRPr sz="3000">
              <a:solidFill>
                <a:srgbClr val="FFFFFF"/>
              </a:solidFill>
            </a:endParaRPr>
          </a:p>
          <a:p>
            <a:pPr indent="0" lvl="0" marL="0" rtl="0" algn="l">
              <a:spcBef>
                <a:spcPts val="0"/>
              </a:spcBef>
              <a:spcAft>
                <a:spcPts val="0"/>
              </a:spcAft>
              <a:buNone/>
            </a:pPr>
            <a:r>
              <a:t/>
            </a:r>
            <a:endParaRPr sz="3000">
              <a:solidFill>
                <a:srgbClr val="FFFFFF"/>
              </a:solidFill>
            </a:endParaRPr>
          </a:p>
        </p:txBody>
      </p:sp>
      <p:sp>
        <p:nvSpPr>
          <p:cNvPr id="2415" name="Google Shape;2415;p145"/>
          <p:cNvSpPr txBox="1"/>
          <p:nvPr/>
        </p:nvSpPr>
        <p:spPr>
          <a:xfrm>
            <a:off x="12304650" y="9858650"/>
            <a:ext cx="3829200" cy="16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FFFFFF"/>
                </a:solidFill>
              </a:rPr>
              <a:t>Fig. 2 - Port scan identifies open vulnerabilities</a:t>
            </a:r>
            <a:endParaRPr sz="3000">
              <a:solidFill>
                <a:srgbClr val="FFFFFF"/>
              </a:solidFill>
            </a:endParaRPr>
          </a:p>
        </p:txBody>
      </p:sp>
      <p:sp>
        <p:nvSpPr>
          <p:cNvPr id="2416" name="Google Shape;2416;p145"/>
          <p:cNvSpPr txBox="1"/>
          <p:nvPr/>
        </p:nvSpPr>
        <p:spPr>
          <a:xfrm>
            <a:off x="2936000" y="7239800"/>
            <a:ext cx="3109500" cy="4005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45"/>
          <p:cNvSpPr txBox="1"/>
          <p:nvPr/>
        </p:nvSpPr>
        <p:spPr>
          <a:xfrm>
            <a:off x="11921025" y="5351225"/>
            <a:ext cx="6963000" cy="18885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